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notesMasterIdLst>
    <p:notesMasterId r:id="rId70"/>
  </p:notesMasterIdLst>
  <p:sldIdLst>
    <p:sldId id="256" r:id="rId2"/>
    <p:sldId id="337" r:id="rId3"/>
    <p:sldId id="407" r:id="rId4"/>
    <p:sldId id="341" r:id="rId5"/>
    <p:sldId id="343" r:id="rId6"/>
    <p:sldId id="373" r:id="rId7"/>
    <p:sldId id="344" r:id="rId8"/>
    <p:sldId id="375" r:id="rId9"/>
    <p:sldId id="376" r:id="rId10"/>
    <p:sldId id="346" r:id="rId11"/>
    <p:sldId id="377" r:id="rId12"/>
    <p:sldId id="378" r:id="rId13"/>
    <p:sldId id="357" r:id="rId14"/>
    <p:sldId id="359" r:id="rId15"/>
    <p:sldId id="360" r:id="rId16"/>
    <p:sldId id="381" r:id="rId17"/>
    <p:sldId id="382" r:id="rId18"/>
    <p:sldId id="383" r:id="rId19"/>
    <p:sldId id="384" r:id="rId20"/>
    <p:sldId id="352" r:id="rId21"/>
    <p:sldId id="364" r:id="rId22"/>
    <p:sldId id="363" r:id="rId23"/>
    <p:sldId id="429" r:id="rId24"/>
    <p:sldId id="353" r:id="rId25"/>
    <p:sldId id="354" r:id="rId26"/>
    <p:sldId id="355" r:id="rId27"/>
    <p:sldId id="356" r:id="rId28"/>
    <p:sldId id="365" r:id="rId29"/>
    <p:sldId id="419" r:id="rId30"/>
    <p:sldId id="420" r:id="rId31"/>
    <p:sldId id="421" r:id="rId32"/>
    <p:sldId id="338" r:id="rId33"/>
    <p:sldId id="422" r:id="rId34"/>
    <p:sldId id="410" r:id="rId35"/>
    <p:sldId id="411" r:id="rId36"/>
    <p:sldId id="412" r:id="rId37"/>
    <p:sldId id="413" r:id="rId38"/>
    <p:sldId id="415" r:id="rId39"/>
    <p:sldId id="417" r:id="rId40"/>
    <p:sldId id="416" r:id="rId41"/>
    <p:sldId id="424" r:id="rId42"/>
    <p:sldId id="423" r:id="rId43"/>
    <p:sldId id="425" r:id="rId44"/>
    <p:sldId id="428" r:id="rId45"/>
    <p:sldId id="367" r:id="rId46"/>
    <p:sldId id="391" r:id="rId47"/>
    <p:sldId id="392" r:id="rId48"/>
    <p:sldId id="393" r:id="rId49"/>
    <p:sldId id="395" r:id="rId50"/>
    <p:sldId id="394" r:id="rId51"/>
    <p:sldId id="397" r:id="rId52"/>
    <p:sldId id="396" r:id="rId53"/>
    <p:sldId id="398" r:id="rId54"/>
    <p:sldId id="399" r:id="rId55"/>
    <p:sldId id="405" r:id="rId56"/>
    <p:sldId id="400" r:id="rId57"/>
    <p:sldId id="409" r:id="rId58"/>
    <p:sldId id="401" r:id="rId59"/>
    <p:sldId id="371" r:id="rId60"/>
    <p:sldId id="402" r:id="rId61"/>
    <p:sldId id="403" r:id="rId62"/>
    <p:sldId id="404" r:id="rId63"/>
    <p:sldId id="418" r:id="rId64"/>
    <p:sldId id="426" r:id="rId65"/>
    <p:sldId id="427" r:id="rId66"/>
    <p:sldId id="406" r:id="rId67"/>
    <p:sldId id="372" r:id="rId68"/>
    <p:sldId id="386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87"/>
    <p:restoredTop sz="93690"/>
  </p:normalViewPr>
  <p:slideViewPr>
    <p:cSldViewPr snapToGrid="0" snapToObjects="1">
      <p:cViewPr varScale="1">
        <p:scale>
          <a:sx n="119" d="100"/>
          <a:sy n="119" d="100"/>
        </p:scale>
        <p:origin x="19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4ECE5-3A06-B141-BB06-63E0E10AA666}" type="datetimeFigureOut">
              <a:rPr lang="en-US" smtClean="0"/>
              <a:t>4/6/18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E0877-C0EE-4F41-816B-A1C63ACAC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79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E0877-C0EE-4F41-816B-A1C63ACAC0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7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E0877-C0EE-4F41-816B-A1C63ACAC0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30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E0877-C0EE-4F41-816B-A1C63ACAC0B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4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B7C6-2608-9642-B7D1-FA5E86633A9F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D07A-CE48-9C49-B1C4-9E8C35FE53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B7C6-2608-9642-B7D1-FA5E86633A9F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D07A-CE48-9C49-B1C4-9E8C35FE53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B7C6-2608-9642-B7D1-FA5E86633A9F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D07A-CE48-9C49-B1C4-9E8C35FE53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B7C6-2608-9642-B7D1-FA5E86633A9F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D07A-CE48-9C49-B1C4-9E8C35FE53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B7C6-2608-9642-B7D1-FA5E86633A9F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D07A-CE48-9C49-B1C4-9E8C35FE53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B7C6-2608-9642-B7D1-FA5E86633A9F}" type="datetimeFigureOut">
              <a:rPr lang="en-US" smtClean="0"/>
              <a:t>4/6/18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D07A-CE48-9C49-B1C4-9E8C35FE53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B7C6-2608-9642-B7D1-FA5E86633A9F}" type="datetimeFigureOut">
              <a:rPr lang="en-US" smtClean="0"/>
              <a:t>4/6/18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D07A-CE48-9C49-B1C4-9E8C35FE53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B7C6-2608-9642-B7D1-FA5E86633A9F}" type="datetimeFigureOut">
              <a:rPr lang="en-US" smtClean="0"/>
              <a:t>4/6/18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D07A-CE48-9C49-B1C4-9E8C35FE53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B7C6-2608-9642-B7D1-FA5E86633A9F}" type="datetimeFigureOut">
              <a:rPr lang="en-US" smtClean="0"/>
              <a:t>4/6/18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D07A-CE48-9C49-B1C4-9E8C35FE53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B7C6-2608-9642-B7D1-FA5E86633A9F}" type="datetimeFigureOut">
              <a:rPr lang="en-US" smtClean="0"/>
              <a:t>4/6/18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D07A-CE48-9C49-B1C4-9E8C35FE53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B7C6-2608-9642-B7D1-FA5E86633A9F}" type="datetimeFigureOut">
              <a:rPr lang="en-US" smtClean="0"/>
              <a:t>4/6/18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D07A-CE48-9C49-B1C4-9E8C35FE53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4B7C6-2608-9642-B7D1-FA5E86633A9F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2D07A-CE48-9C49-B1C4-9E8C35FE5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0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45.jpg"/><Relationship Id="rId4" Type="http://schemas.openxmlformats.org/officeDocument/2006/relationships/image" Target="../media/image6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45.jpg"/><Relationship Id="rId7" Type="http://schemas.openxmlformats.org/officeDocument/2006/relationships/image" Target="../media/image67.e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7" Type="http://schemas.openxmlformats.org/officeDocument/2006/relationships/image" Target="../media/image72.e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emf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45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62.jpeg"/><Relationship Id="rId4" Type="http://schemas.openxmlformats.org/officeDocument/2006/relationships/image" Target="../media/image45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emf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emf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emf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62.jpeg"/><Relationship Id="rId4" Type="http://schemas.openxmlformats.org/officeDocument/2006/relationships/image" Target="../media/image45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tiff"/><Relationship Id="rId2" Type="http://schemas.openxmlformats.org/officeDocument/2006/relationships/image" Target="../media/image89.tif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tiff"/><Relationship Id="rId2" Type="http://schemas.openxmlformats.org/officeDocument/2006/relationships/image" Target="../media/image89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tiff"/><Relationship Id="rId7" Type="http://schemas.openxmlformats.org/officeDocument/2006/relationships/image" Target="../media/image93.png"/><Relationship Id="rId2" Type="http://schemas.openxmlformats.org/officeDocument/2006/relationships/image" Target="../media/image89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37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9915"/>
            <a:ext cx="9064114" cy="679808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94213"/>
            <a:ext cx="7772400" cy="2729147"/>
          </a:xfrm>
        </p:spPr>
        <p:txBody>
          <a:bodyPr>
            <a:normAutofit/>
          </a:bodyPr>
          <a:lstStyle/>
          <a:p>
            <a:r>
              <a:rPr lang="en-US" sz="3200" dirty="0"/>
              <a:t>What do the experts know?</a:t>
            </a:r>
            <a:br>
              <a:rPr lang="en-US" sz="3200" dirty="0"/>
            </a:br>
            <a:r>
              <a:rPr lang="en-US" sz="1400" dirty="0"/>
              <a:t> </a:t>
            </a: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r>
              <a:rPr lang="en-US" sz="3200" dirty="0"/>
              <a:t>A hierarchical Bayesian approach for assessing and aggregating the predictions of forensic handwriting experts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520302"/>
            <a:ext cx="6858000" cy="10938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Dani Navarro, Kristy </a:t>
            </a:r>
            <a:r>
              <a:rPr lang="en-US" dirty="0" err="1"/>
              <a:t>Martire</a:t>
            </a:r>
            <a:r>
              <a:rPr lang="en-US" dirty="0"/>
              <a:t>, Kaye Ballantyne, Bethany </a:t>
            </a:r>
            <a:r>
              <a:rPr lang="en-US" dirty="0" err="1"/>
              <a:t>Growns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45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125" y="2826625"/>
            <a:ext cx="3212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common is it to see a backwards “n”?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221" y="2977748"/>
            <a:ext cx="1352927" cy="572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8221" y="3925512"/>
            <a:ext cx="2914380" cy="8679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56125" y="3926188"/>
            <a:ext cx="3999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common is it to see backwards sloping letters?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56125" y="1648203"/>
            <a:ext cx="6158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have the document examiners (implicitly) learned about the statistics of the environment?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8316" y="509067"/>
            <a:ext cx="6022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On the </a:t>
            </a:r>
            <a:r>
              <a:rPr lang="en-US" sz="3200" i="1" u="sng" dirty="0">
                <a:solidFill>
                  <a:srgbClr val="FFC000"/>
                </a:solidFill>
              </a:rPr>
              <a:t>feature probability</a:t>
            </a:r>
            <a:r>
              <a:rPr lang="en-US" sz="3200" dirty="0"/>
              <a:t> question</a:t>
            </a:r>
          </a:p>
        </p:txBody>
      </p:sp>
    </p:spTree>
    <p:extLst>
      <p:ext uri="{BB962C8B-B14F-4D97-AF65-F5344CB8AC3E}">
        <p14:creationId xmlns:p14="http://schemas.microsoft.com/office/powerpoint/2010/main" val="1489308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9249" y="1441047"/>
            <a:ext cx="6415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Probability judgment </a:t>
            </a:r>
            <a:r>
              <a:rPr lang="en-US" sz="2400" dirty="0"/>
              <a:t>is linked* to </a:t>
            </a:r>
            <a:r>
              <a:rPr lang="en-US" sz="2400" dirty="0">
                <a:solidFill>
                  <a:srgbClr val="7030A0"/>
                </a:solidFill>
              </a:rPr>
              <a:t>authorship </a:t>
            </a:r>
            <a:r>
              <a:rPr lang="en-US" sz="2400" dirty="0"/>
              <a:t>judgment: the evidentiary value of a matching feature depends on how commonplace it is</a:t>
            </a:r>
            <a:r>
              <a:rPr lang="mr-IN" sz="2400" dirty="0"/>
              <a:t>…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3157" y="3050531"/>
            <a:ext cx="1904999" cy="8054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1" y="3181638"/>
            <a:ext cx="1663699" cy="636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65344" y="6362700"/>
            <a:ext cx="468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* Importantly though, they’re not the same thing</a:t>
            </a:r>
          </a:p>
        </p:txBody>
      </p:sp>
    </p:spTree>
    <p:extLst>
      <p:ext uri="{BB962C8B-B14F-4D97-AF65-F5344CB8AC3E}">
        <p14:creationId xmlns:p14="http://schemas.microsoft.com/office/powerpoint/2010/main" val="372438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105" y="1268411"/>
            <a:ext cx="53088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An opportunistic data collection exercise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0200" y="2628900"/>
            <a:ext cx="1494971" cy="2242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550" y="2628900"/>
            <a:ext cx="1494972" cy="22424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0200" y="4871357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Kristy </a:t>
            </a:r>
            <a:r>
              <a:rPr lang="en-US" dirty="0" err="1"/>
              <a:t>Martire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30323" y="4871357"/>
            <a:ext cx="1743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Bethany </a:t>
            </a:r>
            <a:r>
              <a:rPr lang="en-US" dirty="0" err="1"/>
              <a:t>Growns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65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00" y="114300"/>
            <a:ext cx="7166646" cy="5981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69100" y="6324600"/>
            <a:ext cx="206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Johnson et </a:t>
            </a:r>
            <a:r>
              <a:rPr lang="en-US"/>
              <a:t>al (2016)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77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838200"/>
            <a:ext cx="8490857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69100" y="6324600"/>
            <a:ext cx="206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Johnson et </a:t>
            </a:r>
            <a:r>
              <a:rPr lang="en-US"/>
              <a:t>al (2016)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26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00" y="469900"/>
            <a:ext cx="4815611" cy="5092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9401" y="1727200"/>
            <a:ext cx="2311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Handwriting features vary a lot in terms of </a:t>
            </a:r>
            <a:r>
              <a:rPr lang="en-US"/>
              <a:t>their prevalence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69100" y="6324600"/>
            <a:ext cx="206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Johnson et </a:t>
            </a:r>
            <a:r>
              <a:rPr lang="en-US"/>
              <a:t>al (2016)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02301" y="934135"/>
            <a:ext cx="31335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</a:t>
            </a:r>
            <a:r>
              <a:rPr lang="mr-IN" sz="2400" dirty="0"/>
              <a:t>…</a:t>
            </a:r>
            <a:r>
              <a:rPr lang="en-AU" sz="2400" dirty="0"/>
              <a:t> </a:t>
            </a:r>
            <a:r>
              <a:rPr lang="en-US" sz="2400" dirty="0"/>
              <a:t>how much intuitive knowledge </a:t>
            </a:r>
            <a:r>
              <a:rPr lang="en-US" sz="2400" b="1" i="1" u="sng" dirty="0"/>
              <a:t>do</a:t>
            </a:r>
            <a:r>
              <a:rPr lang="en-US" sz="2400" dirty="0"/>
              <a:t> document examiners have about feature frequency?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449" y="3175000"/>
            <a:ext cx="1420043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05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738" y="2603500"/>
            <a:ext cx="1109133" cy="166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850" y="2603500"/>
            <a:ext cx="1109133" cy="16637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275416" y="88900"/>
            <a:ext cx="4521200" cy="23114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72883" y="519489"/>
            <a:ext cx="3124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We’ve seen this data before the public release, so we can use it to design a study</a:t>
            </a:r>
            <a:r>
              <a:rPr lang="mr-IN" dirty="0"/>
              <a:t>…</a:t>
            </a:r>
            <a:r>
              <a:rPr lang="en-AU" dirty="0"/>
              <a:t> if we’re quick about it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115" y="3094335"/>
            <a:ext cx="1922392" cy="21490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92892" y="2386449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237370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0" y="2514600"/>
            <a:ext cx="3835400" cy="182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7901" y="737236"/>
            <a:ext cx="4927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is the frequency of this feature in US handwriting?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0800" y="4528403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Blah </a:t>
            </a:r>
            <a:r>
              <a:rPr lang="en-US"/>
              <a:t>blah description blah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715" y="2379315"/>
            <a:ext cx="1922392" cy="2149088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5400000">
            <a:off x="4697503" y="2900453"/>
            <a:ext cx="1384300" cy="10570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71841" y="5166656"/>
            <a:ext cx="3285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60 judgments per person</a:t>
            </a:r>
          </a:p>
          <a:p>
            <a:pPr marL="285750" indent="-285750">
              <a:buFontTx/>
              <a:buChar char="-"/>
            </a:pPr>
            <a:r>
              <a:rPr lang="en-US" dirty="0"/>
              <a:t>Items varied in true frequency</a:t>
            </a:r>
          </a:p>
        </p:txBody>
      </p:sp>
    </p:spTree>
    <p:extLst>
      <p:ext uri="{BB962C8B-B14F-4D97-AF65-F5344CB8AC3E}">
        <p14:creationId xmlns:p14="http://schemas.microsoft.com/office/powerpoint/2010/main" val="254603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353" y="5417861"/>
            <a:ext cx="1574800" cy="750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0365" y="534383"/>
            <a:ext cx="4927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For example, one person might give responses like this</a:t>
            </a:r>
            <a:r>
              <a:rPr lang="mr-IN" sz="2800" dirty="0"/>
              <a:t>…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598" y="2625188"/>
            <a:ext cx="1393373" cy="1557685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5400000">
            <a:off x="5218203" y="3116354"/>
            <a:ext cx="1384300" cy="10570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916" y="1897627"/>
            <a:ext cx="3238499" cy="32160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70461" y="4992115"/>
            <a:ext cx="159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True frequency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2351688" y="3195253"/>
            <a:ext cx="1773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/>
              <a:t>Judged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070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7800" y="292100"/>
            <a:ext cx="723275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6500" y="292100"/>
            <a:ext cx="169790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Non 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" y="2349500"/>
            <a:ext cx="1622175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Experts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299" y="4318000"/>
            <a:ext cx="1700145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Novices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1" y="938431"/>
            <a:ext cx="2870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Have some real world experience of the relevant environmental statistics?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89250" y="938431"/>
            <a:ext cx="2870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Experience of the “handwriting world” is likely to reflect </a:t>
            </a:r>
            <a:r>
              <a:rPr lang="en-US"/>
              <a:t>different statistics?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0345" y="2995831"/>
            <a:ext cx="2401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Have professional </a:t>
            </a:r>
            <a:r>
              <a:rPr lang="en-US"/>
              <a:t>experience testifying about handwriting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0344" y="4964331"/>
            <a:ext cx="287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such experience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78794" y="2894231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n </a:t>
            </a:r>
            <a:r>
              <a:rPr lang="en-US" sz="2800" dirty="0"/>
              <a:t>= 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75038" y="2894231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n </a:t>
            </a:r>
            <a:r>
              <a:rPr lang="en-US" sz="2800" dirty="0"/>
              <a:t>=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78794" y="4785787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n </a:t>
            </a:r>
            <a:r>
              <a:rPr lang="en-US" sz="2800" dirty="0"/>
              <a:t>= 36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75038" y="4785787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n </a:t>
            </a:r>
            <a:r>
              <a:rPr lang="en-US" sz="2800" dirty="0"/>
              <a:t>= 41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45308" y="2508092"/>
            <a:ext cx="2008257" cy="1353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31320" y="2478960"/>
            <a:ext cx="2008257" cy="1353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347530" y="4404123"/>
            <a:ext cx="2008257" cy="1353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33542" y="4374991"/>
            <a:ext cx="2008257" cy="1353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99" y="1408726"/>
            <a:ext cx="909699" cy="10169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034" y="-16928"/>
            <a:ext cx="1428410" cy="9614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839" y="138377"/>
            <a:ext cx="982910" cy="9829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42" y="5362127"/>
            <a:ext cx="1159126" cy="97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14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58800" y="774700"/>
            <a:ext cx="3822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 crime has been committed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32" y="2273300"/>
            <a:ext cx="3492836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84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985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data &amp; some </a:t>
            </a:r>
          </a:p>
          <a:p>
            <a:pPr algn="ctr"/>
            <a:r>
              <a:rPr lang="en-US" sz="3200" dirty="0"/>
              <a:t>confirmatory analyses</a:t>
            </a:r>
          </a:p>
        </p:txBody>
      </p:sp>
    </p:spTree>
    <p:extLst>
      <p:ext uri="{BB962C8B-B14F-4D97-AF65-F5344CB8AC3E}">
        <p14:creationId xmlns:p14="http://schemas.microsoft.com/office/powerpoint/2010/main" val="1286118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48" y="850900"/>
            <a:ext cx="8242300" cy="6007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0654" y="144434"/>
            <a:ext cx="318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Some novices</a:t>
            </a:r>
            <a:r>
              <a:rPr lang="mr-IN" sz="3200" dirty="0"/>
              <a:t>…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242" y="24359"/>
            <a:ext cx="1007863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04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23" y="161522"/>
            <a:ext cx="7997065" cy="6477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3288" y="5162365"/>
            <a:ext cx="1846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All the experts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289" y="5175065"/>
            <a:ext cx="909699" cy="101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96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23" y="161522"/>
            <a:ext cx="7997065" cy="6477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77987" y="5483497"/>
            <a:ext cx="1846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… minus one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289" y="5175065"/>
            <a:ext cx="909699" cy="10169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7142A3-F3E7-C545-A72D-E9D7D9AB1609}"/>
              </a:ext>
            </a:extLst>
          </p:cNvPr>
          <p:cNvSpPr/>
          <p:nvPr/>
        </p:nvSpPr>
        <p:spPr>
          <a:xfrm>
            <a:off x="666974" y="3248810"/>
            <a:ext cx="1710466" cy="1484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40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800" y="318569"/>
            <a:ext cx="4089400" cy="608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5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" y="420588"/>
            <a:ext cx="7150100" cy="545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83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1800"/>
            <a:ext cx="9144000" cy="2851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940" y="5615265"/>
            <a:ext cx="1210710" cy="12107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02000" y="2108200"/>
            <a:ext cx="5708650" cy="1137487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500" y="2298700"/>
            <a:ext cx="3111500" cy="921587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612" y="3833654"/>
            <a:ext cx="909699" cy="10169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16" y="4932615"/>
            <a:ext cx="1111289" cy="747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1892" y="4960187"/>
            <a:ext cx="780213" cy="7802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747" y="3831136"/>
            <a:ext cx="1159126" cy="9786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150" y="3814470"/>
            <a:ext cx="909699" cy="10169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898" y="4860798"/>
            <a:ext cx="1111289" cy="7479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428" y="4900385"/>
            <a:ext cx="780213" cy="7802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169" y="3814470"/>
            <a:ext cx="1159126" cy="97860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75056" y="3606426"/>
            <a:ext cx="1509252" cy="23498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43850" y="3606426"/>
            <a:ext cx="1509252" cy="23498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09049" y="3606426"/>
            <a:ext cx="1509252" cy="23498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277753" y="3606426"/>
            <a:ext cx="1509252" cy="23498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3371" y="4477501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&gt;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12470" y="4471285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&gt;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80683" y="442742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730124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400" y="1375346"/>
            <a:ext cx="6515100" cy="4974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5400" y="736600"/>
            <a:ext cx="4965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Okay, so expertise buys you something in this task</a:t>
            </a:r>
            <a:r>
              <a:rPr lang="mr-IN" sz="2400" dirty="0"/>
              <a:t>…</a:t>
            </a:r>
            <a:r>
              <a:rPr lang="en-AU" sz="2400" dirty="0"/>
              <a:t> but what????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029" y="4452187"/>
            <a:ext cx="1724057" cy="172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91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9247" y="484152"/>
            <a:ext cx="7690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Exploratory data analysis using a hierarchical Bayesian model of probability judgment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5F0A5A-F1D7-A642-BF70-1AAB352CCD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79" y="1979407"/>
            <a:ext cx="7096820" cy="392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14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jpg" descr="pasted-image.jpg">
            <a:extLst>
              <a:ext uri="{FF2B5EF4-FFF2-40B4-BE49-F238E27FC236}">
                <a16:creationId xmlns:a16="http://schemas.microsoft.com/office/drawing/2014/main" id="{321765A3-2D6F-5547-BC99-B1335E39D4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86659" y="3350969"/>
            <a:ext cx="1492455" cy="2030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asted-image.png" descr="pasted-image.png">
            <a:extLst>
              <a:ext uri="{FF2B5EF4-FFF2-40B4-BE49-F238E27FC236}">
                <a16:creationId xmlns:a16="http://schemas.microsoft.com/office/drawing/2014/main" id="{AA6ED14A-4C4E-E646-AC68-B172F88F1C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963" y="3716791"/>
            <a:ext cx="1300770" cy="1300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asted-image.png" descr="pasted-image.png">
            <a:extLst>
              <a:ext uri="{FF2B5EF4-FFF2-40B4-BE49-F238E27FC236}">
                <a16:creationId xmlns:a16="http://schemas.microsoft.com/office/drawing/2014/main" id="{322AFC42-0B69-3941-9791-72DCA3F3A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03810" y="3554820"/>
            <a:ext cx="1462741" cy="1462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jpg" descr="pasted-image.jpg">
            <a:extLst>
              <a:ext uri="{FF2B5EF4-FFF2-40B4-BE49-F238E27FC236}">
                <a16:creationId xmlns:a16="http://schemas.microsoft.com/office/drawing/2014/main" id="{7FB486AF-BBCA-E34D-B0DD-CE8524FE17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26733" y="3695817"/>
            <a:ext cx="1486863" cy="1180745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8D0F05-E50A-DA49-A537-D4FAF24F9DE2}"/>
              </a:ext>
            </a:extLst>
          </p:cNvPr>
          <p:cNvCxnSpPr/>
          <p:nvPr/>
        </p:nvCxnSpPr>
        <p:spPr>
          <a:xfrm>
            <a:off x="3281082" y="1861073"/>
            <a:ext cx="4532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loud 7">
            <a:extLst>
              <a:ext uri="{FF2B5EF4-FFF2-40B4-BE49-F238E27FC236}">
                <a16:creationId xmlns:a16="http://schemas.microsoft.com/office/drawing/2014/main" id="{833F8A85-A978-5249-B17D-E6A37273AE1D}"/>
              </a:ext>
            </a:extLst>
          </p:cNvPr>
          <p:cNvSpPr/>
          <p:nvPr/>
        </p:nvSpPr>
        <p:spPr>
          <a:xfrm>
            <a:off x="2459894" y="366413"/>
            <a:ext cx="6275315" cy="298455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3AA60A-EC3C-334B-B0BE-0BFFD97D7ECC}"/>
              </a:ext>
            </a:extLst>
          </p:cNvPr>
          <p:cNvSpPr txBox="1"/>
          <p:nvPr/>
        </p:nvSpPr>
        <p:spPr>
          <a:xfrm>
            <a:off x="7835036" y="185869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9D8632-36FA-3440-8CE6-1AFCD81536B7}"/>
              </a:ext>
            </a:extLst>
          </p:cNvPr>
          <p:cNvSpPr txBox="1"/>
          <p:nvPr/>
        </p:nvSpPr>
        <p:spPr>
          <a:xfrm>
            <a:off x="3023541" y="183717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56E9E5-DDA9-374D-9E43-A2CAF084B896}"/>
              </a:ext>
            </a:extLst>
          </p:cNvPr>
          <p:cNvSpPr txBox="1"/>
          <p:nvPr/>
        </p:nvSpPr>
        <p:spPr>
          <a:xfrm>
            <a:off x="4335180" y="810591"/>
            <a:ext cx="3061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Shared “</a:t>
            </a:r>
            <a:r>
              <a:rPr lang="en-US" b="1" dirty="0"/>
              <a:t>cultural knowledge</a:t>
            </a:r>
            <a:r>
              <a:rPr lang="en-US" dirty="0"/>
              <a:t>” about handwriting features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A01BAF-4BF5-274A-A736-E48D3DE4FA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848" y="2061715"/>
            <a:ext cx="418543" cy="4411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F6EA5D-006A-F944-889D-2B367EAC97C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3930" y="2092401"/>
            <a:ext cx="355134" cy="3797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E87B9-7165-C648-8708-36499402A88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0345" y="1934367"/>
            <a:ext cx="485178" cy="585058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E060101-5DFD-A746-8E83-0A42B8906BDB}"/>
              </a:ext>
            </a:extLst>
          </p:cNvPr>
          <p:cNvSpPr/>
          <p:nvPr/>
        </p:nvSpPr>
        <p:spPr>
          <a:xfrm>
            <a:off x="2947441" y="3416241"/>
            <a:ext cx="247166" cy="247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89D4B5-25EE-3F43-AF4A-28B231E7251A}"/>
              </a:ext>
            </a:extLst>
          </p:cNvPr>
          <p:cNvSpPr/>
          <p:nvPr/>
        </p:nvSpPr>
        <p:spPr>
          <a:xfrm>
            <a:off x="3103273" y="3163131"/>
            <a:ext cx="247166" cy="247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C3ACF18-014D-104C-B17C-4CE43A060912}"/>
              </a:ext>
            </a:extLst>
          </p:cNvPr>
          <p:cNvSpPr/>
          <p:nvPr/>
        </p:nvSpPr>
        <p:spPr>
          <a:xfrm>
            <a:off x="3390755" y="3036685"/>
            <a:ext cx="247166" cy="247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2631F72-CCDD-1846-A5BD-872DBAE0ACD1}"/>
              </a:ext>
            </a:extLst>
          </p:cNvPr>
          <p:cNvSpPr/>
          <p:nvPr/>
        </p:nvSpPr>
        <p:spPr>
          <a:xfrm>
            <a:off x="4247634" y="3471196"/>
            <a:ext cx="247166" cy="247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EE5A56-B436-584C-BE22-033D71FC6378}"/>
              </a:ext>
            </a:extLst>
          </p:cNvPr>
          <p:cNvSpPr/>
          <p:nvPr/>
        </p:nvSpPr>
        <p:spPr>
          <a:xfrm>
            <a:off x="4403466" y="3218086"/>
            <a:ext cx="247166" cy="247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20B2E2E-00AC-4745-826E-3524D4F01917}"/>
              </a:ext>
            </a:extLst>
          </p:cNvPr>
          <p:cNvSpPr/>
          <p:nvPr/>
        </p:nvSpPr>
        <p:spPr>
          <a:xfrm>
            <a:off x="5809728" y="3525128"/>
            <a:ext cx="247166" cy="247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758E92A-97CC-504A-ABD0-A35C2E5E4522}"/>
              </a:ext>
            </a:extLst>
          </p:cNvPr>
          <p:cNvSpPr/>
          <p:nvPr/>
        </p:nvSpPr>
        <p:spPr>
          <a:xfrm>
            <a:off x="5965560" y="3272018"/>
            <a:ext cx="247166" cy="247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6DA1DDC-EA57-1C4D-B7E8-C633E7B5AFFB}"/>
              </a:ext>
            </a:extLst>
          </p:cNvPr>
          <p:cNvSpPr/>
          <p:nvPr/>
        </p:nvSpPr>
        <p:spPr>
          <a:xfrm>
            <a:off x="6997914" y="3284562"/>
            <a:ext cx="247166" cy="247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07E46C5-F5CD-EA40-88DF-BE074FB2040C}"/>
              </a:ext>
            </a:extLst>
          </p:cNvPr>
          <p:cNvSpPr/>
          <p:nvPr/>
        </p:nvSpPr>
        <p:spPr>
          <a:xfrm>
            <a:off x="6852596" y="2998174"/>
            <a:ext cx="247166" cy="247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2ACF302-79F6-0C46-9485-84350A91D3C0}"/>
              </a:ext>
            </a:extLst>
          </p:cNvPr>
          <p:cNvSpPr/>
          <p:nvPr/>
        </p:nvSpPr>
        <p:spPr>
          <a:xfrm>
            <a:off x="7175481" y="3537978"/>
            <a:ext cx="247166" cy="247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5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58800" y="774700"/>
            <a:ext cx="3822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 crime has been committed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64100" y="774700"/>
            <a:ext cx="382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We have suspects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634" y="1851918"/>
            <a:ext cx="2326047" cy="24566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32" y="2273300"/>
            <a:ext cx="3492836" cy="3784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6787" y="4165600"/>
            <a:ext cx="2342422" cy="236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83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>
            <a:extLst>
              <a:ext uri="{FF2B5EF4-FFF2-40B4-BE49-F238E27FC236}">
                <a16:creationId xmlns:a16="http://schemas.microsoft.com/office/drawing/2014/main" id="{833F8A85-A978-5249-B17D-E6A37273AE1D}"/>
              </a:ext>
            </a:extLst>
          </p:cNvPr>
          <p:cNvSpPr/>
          <p:nvPr/>
        </p:nvSpPr>
        <p:spPr>
          <a:xfrm>
            <a:off x="2459895" y="366413"/>
            <a:ext cx="3752832" cy="298455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loud 43">
            <a:extLst>
              <a:ext uri="{FF2B5EF4-FFF2-40B4-BE49-F238E27FC236}">
                <a16:creationId xmlns:a16="http://schemas.microsoft.com/office/drawing/2014/main" id="{D84492A1-460E-084D-9820-67C60601E7D8}"/>
              </a:ext>
            </a:extLst>
          </p:cNvPr>
          <p:cNvSpPr/>
          <p:nvPr/>
        </p:nvSpPr>
        <p:spPr>
          <a:xfrm>
            <a:off x="5397129" y="497490"/>
            <a:ext cx="4091513" cy="298455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asted-image.jpg" descr="pasted-image.jpg">
            <a:extLst>
              <a:ext uri="{FF2B5EF4-FFF2-40B4-BE49-F238E27FC236}">
                <a16:creationId xmlns:a16="http://schemas.microsoft.com/office/drawing/2014/main" id="{321765A3-2D6F-5547-BC99-B1335E39D4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86659" y="3350969"/>
            <a:ext cx="1492455" cy="2030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asted-image.png" descr="pasted-image.png">
            <a:extLst>
              <a:ext uri="{FF2B5EF4-FFF2-40B4-BE49-F238E27FC236}">
                <a16:creationId xmlns:a16="http://schemas.microsoft.com/office/drawing/2014/main" id="{AA6ED14A-4C4E-E646-AC68-B172F88F1C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963" y="3716791"/>
            <a:ext cx="1300770" cy="1300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asted-image.png" descr="pasted-image.png">
            <a:extLst>
              <a:ext uri="{FF2B5EF4-FFF2-40B4-BE49-F238E27FC236}">
                <a16:creationId xmlns:a16="http://schemas.microsoft.com/office/drawing/2014/main" id="{322AFC42-0B69-3941-9791-72DCA3F3A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03810" y="3554820"/>
            <a:ext cx="1462741" cy="1462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jpg" descr="pasted-image.jpg">
            <a:extLst>
              <a:ext uri="{FF2B5EF4-FFF2-40B4-BE49-F238E27FC236}">
                <a16:creationId xmlns:a16="http://schemas.microsoft.com/office/drawing/2014/main" id="{7FB486AF-BBCA-E34D-B0DD-CE8524FE17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26733" y="3695817"/>
            <a:ext cx="1486863" cy="1180745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8D0F05-E50A-DA49-A537-D4FAF24F9DE2}"/>
              </a:ext>
            </a:extLst>
          </p:cNvPr>
          <p:cNvCxnSpPr>
            <a:cxnSpLocks/>
          </p:cNvCxnSpPr>
          <p:nvPr/>
        </p:nvCxnSpPr>
        <p:spPr>
          <a:xfrm>
            <a:off x="3528248" y="2322160"/>
            <a:ext cx="14977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D3AA60A-EC3C-334B-B0BE-0BFFD97D7ECC}"/>
              </a:ext>
            </a:extLst>
          </p:cNvPr>
          <p:cNvSpPr txBox="1"/>
          <p:nvPr/>
        </p:nvSpPr>
        <p:spPr>
          <a:xfrm>
            <a:off x="5055508" y="218778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9D8632-36FA-3440-8CE6-1AFCD81536B7}"/>
              </a:ext>
            </a:extLst>
          </p:cNvPr>
          <p:cNvSpPr txBox="1"/>
          <p:nvPr/>
        </p:nvSpPr>
        <p:spPr>
          <a:xfrm>
            <a:off x="3180170" y="22741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56E9E5-DDA9-374D-9E43-A2CAF084B896}"/>
              </a:ext>
            </a:extLst>
          </p:cNvPr>
          <p:cNvSpPr txBox="1"/>
          <p:nvPr/>
        </p:nvSpPr>
        <p:spPr>
          <a:xfrm>
            <a:off x="453117" y="403940"/>
            <a:ext cx="2006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Idiosyncratic “</a:t>
            </a:r>
            <a:r>
              <a:rPr lang="en-US" b="1" dirty="0"/>
              <a:t>calibration</a:t>
            </a:r>
            <a:r>
              <a:rPr lang="en-US" dirty="0"/>
              <a:t>” function mapping beliefs to stated probabilities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A01BAF-4BF5-274A-A736-E48D3DE4FA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3299" y="2475291"/>
            <a:ext cx="418543" cy="4411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F6EA5D-006A-F944-889D-2B367EAC97C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398" y="2500201"/>
            <a:ext cx="355134" cy="3797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E87B9-7165-C648-8708-36499402A88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2878" y="2372449"/>
            <a:ext cx="485178" cy="585058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E060101-5DFD-A746-8E83-0A42B8906BDB}"/>
              </a:ext>
            </a:extLst>
          </p:cNvPr>
          <p:cNvSpPr/>
          <p:nvPr/>
        </p:nvSpPr>
        <p:spPr>
          <a:xfrm>
            <a:off x="2947441" y="3416241"/>
            <a:ext cx="247166" cy="247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89D4B5-25EE-3F43-AF4A-28B231E7251A}"/>
              </a:ext>
            </a:extLst>
          </p:cNvPr>
          <p:cNvSpPr/>
          <p:nvPr/>
        </p:nvSpPr>
        <p:spPr>
          <a:xfrm>
            <a:off x="3103273" y="3163131"/>
            <a:ext cx="247166" cy="247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C3ACF18-014D-104C-B17C-4CE43A060912}"/>
              </a:ext>
            </a:extLst>
          </p:cNvPr>
          <p:cNvSpPr/>
          <p:nvPr/>
        </p:nvSpPr>
        <p:spPr>
          <a:xfrm>
            <a:off x="3390755" y="3036685"/>
            <a:ext cx="247166" cy="247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20B2E2E-00AC-4745-826E-3524D4F01917}"/>
              </a:ext>
            </a:extLst>
          </p:cNvPr>
          <p:cNvSpPr/>
          <p:nvPr/>
        </p:nvSpPr>
        <p:spPr>
          <a:xfrm>
            <a:off x="5809728" y="3525128"/>
            <a:ext cx="247166" cy="247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758E92A-97CC-504A-ABD0-A35C2E5E4522}"/>
              </a:ext>
            </a:extLst>
          </p:cNvPr>
          <p:cNvSpPr/>
          <p:nvPr/>
        </p:nvSpPr>
        <p:spPr>
          <a:xfrm>
            <a:off x="5965560" y="3272018"/>
            <a:ext cx="247166" cy="247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1058153-BD58-3848-AF11-F1AC8353E482}"/>
              </a:ext>
            </a:extLst>
          </p:cNvPr>
          <p:cNvCxnSpPr>
            <a:cxnSpLocks/>
          </p:cNvCxnSpPr>
          <p:nvPr/>
        </p:nvCxnSpPr>
        <p:spPr>
          <a:xfrm>
            <a:off x="3552146" y="849854"/>
            <a:ext cx="0" cy="1472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F40353F-6B39-DC4D-971B-E34B69F94B29}"/>
              </a:ext>
            </a:extLst>
          </p:cNvPr>
          <p:cNvSpPr txBox="1"/>
          <p:nvPr/>
        </p:nvSpPr>
        <p:spPr>
          <a:xfrm>
            <a:off x="3216117" y="8589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07C31A-DB9E-BC4E-A4C9-7E460FD4CBB4}"/>
              </a:ext>
            </a:extLst>
          </p:cNvPr>
          <p:cNvCxnSpPr/>
          <p:nvPr/>
        </p:nvCxnSpPr>
        <p:spPr>
          <a:xfrm flipV="1">
            <a:off x="3636128" y="1112018"/>
            <a:ext cx="1219356" cy="1075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434468F-498F-3447-9752-F867FE275596}"/>
              </a:ext>
            </a:extLst>
          </p:cNvPr>
          <p:cNvCxnSpPr>
            <a:cxnSpLocks/>
          </p:cNvCxnSpPr>
          <p:nvPr/>
        </p:nvCxnSpPr>
        <p:spPr>
          <a:xfrm>
            <a:off x="6465483" y="2453237"/>
            <a:ext cx="14977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3F65034-1072-F847-A9C5-17A4620F4103}"/>
              </a:ext>
            </a:extLst>
          </p:cNvPr>
          <p:cNvSpPr txBox="1"/>
          <p:nvPr/>
        </p:nvSpPr>
        <p:spPr>
          <a:xfrm>
            <a:off x="7992743" y="23188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F99B4D-A678-4B45-9DF0-4BDCC728020B}"/>
              </a:ext>
            </a:extLst>
          </p:cNvPr>
          <p:cNvSpPr txBox="1"/>
          <p:nvPr/>
        </p:nvSpPr>
        <p:spPr>
          <a:xfrm>
            <a:off x="6117405" y="24052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CC683CD3-B251-674B-9A17-1EBEDF8938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534" y="2606368"/>
            <a:ext cx="418543" cy="44116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29111D8-897A-3C40-B94F-081D209979C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633" y="2631278"/>
            <a:ext cx="355134" cy="37979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3647AA6-60BA-DC43-B4B7-661B8DB4F02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0113" y="2503526"/>
            <a:ext cx="485178" cy="585058"/>
          </a:xfrm>
          <a:prstGeom prst="rect">
            <a:avLst/>
          </a:prstGeom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8014F827-7B37-BA4E-A45B-0D4C24656229}"/>
              </a:ext>
            </a:extLst>
          </p:cNvPr>
          <p:cNvSpPr/>
          <p:nvPr/>
        </p:nvSpPr>
        <p:spPr>
          <a:xfrm>
            <a:off x="6327990" y="3167762"/>
            <a:ext cx="247166" cy="247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17AA99D-CEBE-A748-9E6A-C43E386C6118}"/>
              </a:ext>
            </a:extLst>
          </p:cNvPr>
          <p:cNvCxnSpPr>
            <a:cxnSpLocks/>
          </p:cNvCxnSpPr>
          <p:nvPr/>
        </p:nvCxnSpPr>
        <p:spPr>
          <a:xfrm>
            <a:off x="6489381" y="980931"/>
            <a:ext cx="0" cy="1472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CBCE821-FDD5-EF49-963D-7DBD3115E667}"/>
              </a:ext>
            </a:extLst>
          </p:cNvPr>
          <p:cNvSpPr txBox="1"/>
          <p:nvPr/>
        </p:nvSpPr>
        <p:spPr>
          <a:xfrm>
            <a:off x="6153352" y="9900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5DB07F3E-BB71-5E41-9945-662028BD4459}"/>
              </a:ext>
            </a:extLst>
          </p:cNvPr>
          <p:cNvSpPr/>
          <p:nvPr/>
        </p:nvSpPr>
        <p:spPr>
          <a:xfrm>
            <a:off x="6583680" y="1424429"/>
            <a:ext cx="1409063" cy="953011"/>
          </a:xfrm>
          <a:custGeom>
            <a:avLst/>
            <a:gdLst>
              <a:gd name="connsiteX0" fmla="*/ 0 w 1366221"/>
              <a:gd name="connsiteY0" fmla="*/ 1409403 h 1409403"/>
              <a:gd name="connsiteX1" fmla="*/ 107576 w 1366221"/>
              <a:gd name="connsiteY1" fmla="*/ 1398645 h 1409403"/>
              <a:gd name="connsiteX2" fmla="*/ 150607 w 1366221"/>
              <a:gd name="connsiteY2" fmla="*/ 1377130 h 1409403"/>
              <a:gd name="connsiteX3" fmla="*/ 182880 w 1366221"/>
              <a:gd name="connsiteY3" fmla="*/ 1366372 h 1409403"/>
              <a:gd name="connsiteX4" fmla="*/ 215153 w 1366221"/>
              <a:gd name="connsiteY4" fmla="*/ 1344857 h 1409403"/>
              <a:gd name="connsiteX5" fmla="*/ 408791 w 1366221"/>
              <a:gd name="connsiteY5" fmla="*/ 1291069 h 1409403"/>
              <a:gd name="connsiteX6" fmla="*/ 441064 w 1366221"/>
              <a:gd name="connsiteY6" fmla="*/ 1258796 h 1409403"/>
              <a:gd name="connsiteX7" fmla="*/ 462579 w 1366221"/>
              <a:gd name="connsiteY7" fmla="*/ 1226523 h 1409403"/>
              <a:gd name="connsiteX8" fmla="*/ 494852 w 1366221"/>
              <a:gd name="connsiteY8" fmla="*/ 1205008 h 1409403"/>
              <a:gd name="connsiteX9" fmla="*/ 516367 w 1366221"/>
              <a:gd name="connsiteY9" fmla="*/ 1183492 h 1409403"/>
              <a:gd name="connsiteX10" fmla="*/ 548640 w 1366221"/>
              <a:gd name="connsiteY10" fmla="*/ 1118947 h 1409403"/>
              <a:gd name="connsiteX11" fmla="*/ 570155 w 1366221"/>
              <a:gd name="connsiteY11" fmla="*/ 1054401 h 1409403"/>
              <a:gd name="connsiteX12" fmla="*/ 613186 w 1366221"/>
              <a:gd name="connsiteY12" fmla="*/ 1000612 h 1409403"/>
              <a:gd name="connsiteX13" fmla="*/ 656216 w 1366221"/>
              <a:gd name="connsiteY13" fmla="*/ 936067 h 1409403"/>
              <a:gd name="connsiteX14" fmla="*/ 666974 w 1366221"/>
              <a:gd name="connsiteY14" fmla="*/ 903794 h 1409403"/>
              <a:gd name="connsiteX15" fmla="*/ 710005 w 1366221"/>
              <a:gd name="connsiteY15" fmla="*/ 850005 h 1409403"/>
              <a:gd name="connsiteX16" fmla="*/ 720762 w 1366221"/>
              <a:gd name="connsiteY16" fmla="*/ 817732 h 1409403"/>
              <a:gd name="connsiteX17" fmla="*/ 742278 w 1366221"/>
              <a:gd name="connsiteY17" fmla="*/ 774702 h 1409403"/>
              <a:gd name="connsiteX18" fmla="*/ 763793 w 1366221"/>
              <a:gd name="connsiteY18" fmla="*/ 699398 h 1409403"/>
              <a:gd name="connsiteX19" fmla="*/ 785308 w 1366221"/>
              <a:gd name="connsiteY19" fmla="*/ 667125 h 1409403"/>
              <a:gd name="connsiteX20" fmla="*/ 817581 w 1366221"/>
              <a:gd name="connsiteY20" fmla="*/ 602579 h 1409403"/>
              <a:gd name="connsiteX21" fmla="*/ 828339 w 1366221"/>
              <a:gd name="connsiteY21" fmla="*/ 559549 h 1409403"/>
              <a:gd name="connsiteX22" fmla="*/ 839096 w 1366221"/>
              <a:gd name="connsiteY22" fmla="*/ 527276 h 1409403"/>
              <a:gd name="connsiteX23" fmla="*/ 849854 w 1366221"/>
              <a:gd name="connsiteY23" fmla="*/ 473488 h 1409403"/>
              <a:gd name="connsiteX24" fmla="*/ 892885 w 1366221"/>
              <a:gd name="connsiteY24" fmla="*/ 408942 h 1409403"/>
              <a:gd name="connsiteX25" fmla="*/ 914400 w 1366221"/>
              <a:gd name="connsiteY25" fmla="*/ 376669 h 1409403"/>
              <a:gd name="connsiteX26" fmla="*/ 935915 w 1366221"/>
              <a:gd name="connsiteY26" fmla="*/ 344396 h 1409403"/>
              <a:gd name="connsiteX27" fmla="*/ 978946 w 1366221"/>
              <a:gd name="connsiteY27" fmla="*/ 301365 h 1409403"/>
              <a:gd name="connsiteX28" fmla="*/ 1032734 w 1366221"/>
              <a:gd name="connsiteY28" fmla="*/ 226062 h 1409403"/>
              <a:gd name="connsiteX29" fmla="*/ 1065007 w 1366221"/>
              <a:gd name="connsiteY29" fmla="*/ 183031 h 1409403"/>
              <a:gd name="connsiteX30" fmla="*/ 1108038 w 1366221"/>
              <a:gd name="connsiteY30" fmla="*/ 150758 h 1409403"/>
              <a:gd name="connsiteX31" fmla="*/ 1140311 w 1366221"/>
              <a:gd name="connsiteY31" fmla="*/ 107728 h 1409403"/>
              <a:gd name="connsiteX32" fmla="*/ 1172584 w 1366221"/>
              <a:gd name="connsiteY32" fmla="*/ 86212 h 1409403"/>
              <a:gd name="connsiteX33" fmla="*/ 1215614 w 1366221"/>
              <a:gd name="connsiteY33" fmla="*/ 53939 h 1409403"/>
              <a:gd name="connsiteX34" fmla="*/ 1247887 w 1366221"/>
              <a:gd name="connsiteY34" fmla="*/ 21667 h 1409403"/>
              <a:gd name="connsiteX35" fmla="*/ 1312433 w 1366221"/>
              <a:gd name="connsiteY35" fmla="*/ 10909 h 1409403"/>
              <a:gd name="connsiteX36" fmla="*/ 1366221 w 1366221"/>
              <a:gd name="connsiteY36" fmla="*/ 151 h 140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66221" h="1409403">
                <a:moveTo>
                  <a:pt x="0" y="1409403"/>
                </a:moveTo>
                <a:cubicBezTo>
                  <a:pt x="35859" y="1405817"/>
                  <a:pt x="72338" y="1406196"/>
                  <a:pt x="107576" y="1398645"/>
                </a:cubicBezTo>
                <a:cubicBezTo>
                  <a:pt x="123257" y="1395285"/>
                  <a:pt x="135867" y="1383447"/>
                  <a:pt x="150607" y="1377130"/>
                </a:cubicBezTo>
                <a:cubicBezTo>
                  <a:pt x="161030" y="1372663"/>
                  <a:pt x="172738" y="1371443"/>
                  <a:pt x="182880" y="1366372"/>
                </a:cubicBezTo>
                <a:cubicBezTo>
                  <a:pt x="194444" y="1360590"/>
                  <a:pt x="202961" y="1349160"/>
                  <a:pt x="215153" y="1344857"/>
                </a:cubicBezTo>
                <a:cubicBezTo>
                  <a:pt x="272327" y="1324678"/>
                  <a:pt x="345592" y="1306869"/>
                  <a:pt x="408791" y="1291069"/>
                </a:cubicBezTo>
                <a:cubicBezTo>
                  <a:pt x="419549" y="1280311"/>
                  <a:pt x="431325" y="1270483"/>
                  <a:pt x="441064" y="1258796"/>
                </a:cubicBezTo>
                <a:cubicBezTo>
                  <a:pt x="449341" y="1248864"/>
                  <a:pt x="453437" y="1235665"/>
                  <a:pt x="462579" y="1226523"/>
                </a:cubicBezTo>
                <a:cubicBezTo>
                  <a:pt x="471721" y="1217381"/>
                  <a:pt x="484756" y="1213085"/>
                  <a:pt x="494852" y="1205008"/>
                </a:cubicBezTo>
                <a:cubicBezTo>
                  <a:pt x="502772" y="1198672"/>
                  <a:pt x="509195" y="1190664"/>
                  <a:pt x="516367" y="1183492"/>
                </a:cubicBezTo>
                <a:cubicBezTo>
                  <a:pt x="555606" y="1065780"/>
                  <a:pt x="493025" y="1244082"/>
                  <a:pt x="548640" y="1118947"/>
                </a:cubicBezTo>
                <a:cubicBezTo>
                  <a:pt x="557851" y="1098223"/>
                  <a:pt x="554118" y="1070438"/>
                  <a:pt x="570155" y="1054401"/>
                </a:cubicBezTo>
                <a:cubicBezTo>
                  <a:pt x="590168" y="1034388"/>
                  <a:pt x="599615" y="1027754"/>
                  <a:pt x="613186" y="1000612"/>
                </a:cubicBezTo>
                <a:cubicBezTo>
                  <a:pt x="644322" y="938339"/>
                  <a:pt x="595040" y="997243"/>
                  <a:pt x="656216" y="936067"/>
                </a:cubicBezTo>
                <a:cubicBezTo>
                  <a:pt x="659802" y="925309"/>
                  <a:pt x="661903" y="913936"/>
                  <a:pt x="666974" y="903794"/>
                </a:cubicBezTo>
                <a:cubicBezTo>
                  <a:pt x="680545" y="876652"/>
                  <a:pt x="689992" y="870018"/>
                  <a:pt x="710005" y="850005"/>
                </a:cubicBezTo>
                <a:cubicBezTo>
                  <a:pt x="713591" y="839247"/>
                  <a:pt x="716295" y="828155"/>
                  <a:pt x="720762" y="817732"/>
                </a:cubicBezTo>
                <a:cubicBezTo>
                  <a:pt x="727079" y="802992"/>
                  <a:pt x="736647" y="789717"/>
                  <a:pt x="742278" y="774702"/>
                </a:cubicBezTo>
                <a:cubicBezTo>
                  <a:pt x="752623" y="747114"/>
                  <a:pt x="750784" y="725415"/>
                  <a:pt x="763793" y="699398"/>
                </a:cubicBezTo>
                <a:cubicBezTo>
                  <a:pt x="769575" y="687834"/>
                  <a:pt x="778136" y="677883"/>
                  <a:pt x="785308" y="667125"/>
                </a:cubicBezTo>
                <a:cubicBezTo>
                  <a:pt x="821828" y="521052"/>
                  <a:pt x="769626" y="698488"/>
                  <a:pt x="817581" y="602579"/>
                </a:cubicBezTo>
                <a:cubicBezTo>
                  <a:pt x="824193" y="589355"/>
                  <a:pt x="824277" y="573765"/>
                  <a:pt x="828339" y="559549"/>
                </a:cubicBezTo>
                <a:cubicBezTo>
                  <a:pt x="831454" y="548646"/>
                  <a:pt x="836346" y="538277"/>
                  <a:pt x="839096" y="527276"/>
                </a:cubicBezTo>
                <a:cubicBezTo>
                  <a:pt x="843531" y="509537"/>
                  <a:pt x="842288" y="490133"/>
                  <a:pt x="849854" y="473488"/>
                </a:cubicBezTo>
                <a:cubicBezTo>
                  <a:pt x="860554" y="449948"/>
                  <a:pt x="878541" y="430457"/>
                  <a:pt x="892885" y="408942"/>
                </a:cubicBezTo>
                <a:lnTo>
                  <a:pt x="914400" y="376669"/>
                </a:lnTo>
                <a:cubicBezTo>
                  <a:pt x="921572" y="365911"/>
                  <a:pt x="926773" y="353538"/>
                  <a:pt x="935915" y="344396"/>
                </a:cubicBezTo>
                <a:cubicBezTo>
                  <a:pt x="950259" y="330052"/>
                  <a:pt x="969874" y="319508"/>
                  <a:pt x="978946" y="301365"/>
                </a:cubicBezTo>
                <a:cubicBezTo>
                  <a:pt x="1016459" y="226339"/>
                  <a:pt x="980399" y="287120"/>
                  <a:pt x="1032734" y="226062"/>
                </a:cubicBezTo>
                <a:cubicBezTo>
                  <a:pt x="1044402" y="212449"/>
                  <a:pt x="1052329" y="195709"/>
                  <a:pt x="1065007" y="183031"/>
                </a:cubicBezTo>
                <a:cubicBezTo>
                  <a:pt x="1077685" y="170353"/>
                  <a:pt x="1095360" y="163436"/>
                  <a:pt x="1108038" y="150758"/>
                </a:cubicBezTo>
                <a:cubicBezTo>
                  <a:pt x="1120716" y="138080"/>
                  <a:pt x="1127633" y="120406"/>
                  <a:pt x="1140311" y="107728"/>
                </a:cubicBezTo>
                <a:cubicBezTo>
                  <a:pt x="1149453" y="98586"/>
                  <a:pt x="1162063" y="93727"/>
                  <a:pt x="1172584" y="86212"/>
                </a:cubicBezTo>
                <a:cubicBezTo>
                  <a:pt x="1187174" y="75791"/>
                  <a:pt x="1202001" y="65607"/>
                  <a:pt x="1215614" y="53939"/>
                </a:cubicBezTo>
                <a:cubicBezTo>
                  <a:pt x="1227165" y="44038"/>
                  <a:pt x="1233985" y="27846"/>
                  <a:pt x="1247887" y="21667"/>
                </a:cubicBezTo>
                <a:cubicBezTo>
                  <a:pt x="1267819" y="12808"/>
                  <a:pt x="1291140" y="15641"/>
                  <a:pt x="1312433" y="10909"/>
                </a:cubicBezTo>
                <a:cubicBezTo>
                  <a:pt x="1371048" y="-2117"/>
                  <a:pt x="1321010" y="151"/>
                  <a:pt x="1366221" y="1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20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>
            <a:extLst>
              <a:ext uri="{FF2B5EF4-FFF2-40B4-BE49-F238E27FC236}">
                <a16:creationId xmlns:a16="http://schemas.microsoft.com/office/drawing/2014/main" id="{833F8A85-A978-5249-B17D-E6A37273AE1D}"/>
              </a:ext>
            </a:extLst>
          </p:cNvPr>
          <p:cNvSpPr/>
          <p:nvPr/>
        </p:nvSpPr>
        <p:spPr>
          <a:xfrm>
            <a:off x="2459895" y="366413"/>
            <a:ext cx="3752832" cy="298455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loud 43">
            <a:extLst>
              <a:ext uri="{FF2B5EF4-FFF2-40B4-BE49-F238E27FC236}">
                <a16:creationId xmlns:a16="http://schemas.microsoft.com/office/drawing/2014/main" id="{D84492A1-460E-084D-9820-67C60601E7D8}"/>
              </a:ext>
            </a:extLst>
          </p:cNvPr>
          <p:cNvSpPr/>
          <p:nvPr/>
        </p:nvSpPr>
        <p:spPr>
          <a:xfrm>
            <a:off x="5397129" y="497490"/>
            <a:ext cx="4091513" cy="298455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asted-image.jpg" descr="pasted-image.jpg">
            <a:extLst>
              <a:ext uri="{FF2B5EF4-FFF2-40B4-BE49-F238E27FC236}">
                <a16:creationId xmlns:a16="http://schemas.microsoft.com/office/drawing/2014/main" id="{321765A3-2D6F-5547-BC99-B1335E39D4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86659" y="3350969"/>
            <a:ext cx="1492455" cy="2030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asted-image.png" descr="pasted-image.png">
            <a:extLst>
              <a:ext uri="{FF2B5EF4-FFF2-40B4-BE49-F238E27FC236}">
                <a16:creationId xmlns:a16="http://schemas.microsoft.com/office/drawing/2014/main" id="{AA6ED14A-4C4E-E646-AC68-B172F88F1C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963" y="3716791"/>
            <a:ext cx="1300770" cy="1300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asted-image.png" descr="pasted-image.png">
            <a:extLst>
              <a:ext uri="{FF2B5EF4-FFF2-40B4-BE49-F238E27FC236}">
                <a16:creationId xmlns:a16="http://schemas.microsoft.com/office/drawing/2014/main" id="{322AFC42-0B69-3941-9791-72DCA3F3A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03810" y="3554820"/>
            <a:ext cx="1462741" cy="1462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jpg" descr="pasted-image.jpg">
            <a:extLst>
              <a:ext uri="{FF2B5EF4-FFF2-40B4-BE49-F238E27FC236}">
                <a16:creationId xmlns:a16="http://schemas.microsoft.com/office/drawing/2014/main" id="{7FB486AF-BBCA-E34D-B0DD-CE8524FE17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26733" y="3695817"/>
            <a:ext cx="1486863" cy="1180745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8D0F05-E50A-DA49-A537-D4FAF24F9DE2}"/>
              </a:ext>
            </a:extLst>
          </p:cNvPr>
          <p:cNvCxnSpPr>
            <a:cxnSpLocks/>
          </p:cNvCxnSpPr>
          <p:nvPr/>
        </p:nvCxnSpPr>
        <p:spPr>
          <a:xfrm>
            <a:off x="3528248" y="2322160"/>
            <a:ext cx="14977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D3AA60A-EC3C-334B-B0BE-0BFFD97D7ECC}"/>
              </a:ext>
            </a:extLst>
          </p:cNvPr>
          <p:cNvSpPr txBox="1"/>
          <p:nvPr/>
        </p:nvSpPr>
        <p:spPr>
          <a:xfrm>
            <a:off x="5055508" y="218778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9D8632-36FA-3440-8CE6-1AFCD81536B7}"/>
              </a:ext>
            </a:extLst>
          </p:cNvPr>
          <p:cNvSpPr txBox="1"/>
          <p:nvPr/>
        </p:nvSpPr>
        <p:spPr>
          <a:xfrm>
            <a:off x="3180170" y="22741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56E9E5-DDA9-374D-9E43-A2CAF084B896}"/>
              </a:ext>
            </a:extLst>
          </p:cNvPr>
          <p:cNvSpPr txBox="1"/>
          <p:nvPr/>
        </p:nvSpPr>
        <p:spPr>
          <a:xfrm>
            <a:off x="453117" y="403940"/>
            <a:ext cx="20067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Idiosyncratic distortion (or noise) in the stated beliefs reflecting the level of precision with which each person can access the cultural knowledge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A01BAF-4BF5-274A-A736-E48D3DE4FA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3299" y="2475291"/>
            <a:ext cx="418543" cy="4411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F6EA5D-006A-F944-889D-2B367EAC97C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398" y="2500201"/>
            <a:ext cx="355134" cy="3797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E87B9-7165-C648-8708-36499402A88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2878" y="2372449"/>
            <a:ext cx="485178" cy="585058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E060101-5DFD-A746-8E83-0A42B8906BDB}"/>
              </a:ext>
            </a:extLst>
          </p:cNvPr>
          <p:cNvSpPr/>
          <p:nvPr/>
        </p:nvSpPr>
        <p:spPr>
          <a:xfrm>
            <a:off x="2947441" y="3416241"/>
            <a:ext cx="247166" cy="247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89D4B5-25EE-3F43-AF4A-28B231E7251A}"/>
              </a:ext>
            </a:extLst>
          </p:cNvPr>
          <p:cNvSpPr/>
          <p:nvPr/>
        </p:nvSpPr>
        <p:spPr>
          <a:xfrm>
            <a:off x="3103273" y="3163131"/>
            <a:ext cx="247166" cy="247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C3ACF18-014D-104C-B17C-4CE43A060912}"/>
              </a:ext>
            </a:extLst>
          </p:cNvPr>
          <p:cNvSpPr/>
          <p:nvPr/>
        </p:nvSpPr>
        <p:spPr>
          <a:xfrm>
            <a:off x="3390755" y="3036685"/>
            <a:ext cx="247166" cy="247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20B2E2E-00AC-4745-826E-3524D4F01917}"/>
              </a:ext>
            </a:extLst>
          </p:cNvPr>
          <p:cNvSpPr/>
          <p:nvPr/>
        </p:nvSpPr>
        <p:spPr>
          <a:xfrm>
            <a:off x="5809728" y="3525128"/>
            <a:ext cx="247166" cy="247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758E92A-97CC-504A-ABD0-A35C2E5E4522}"/>
              </a:ext>
            </a:extLst>
          </p:cNvPr>
          <p:cNvSpPr/>
          <p:nvPr/>
        </p:nvSpPr>
        <p:spPr>
          <a:xfrm>
            <a:off x="5965560" y="3272018"/>
            <a:ext cx="247166" cy="247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1058153-BD58-3848-AF11-F1AC8353E482}"/>
              </a:ext>
            </a:extLst>
          </p:cNvPr>
          <p:cNvCxnSpPr>
            <a:cxnSpLocks/>
          </p:cNvCxnSpPr>
          <p:nvPr/>
        </p:nvCxnSpPr>
        <p:spPr>
          <a:xfrm>
            <a:off x="3552146" y="849854"/>
            <a:ext cx="0" cy="1472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F40353F-6B39-DC4D-971B-E34B69F94B29}"/>
              </a:ext>
            </a:extLst>
          </p:cNvPr>
          <p:cNvSpPr txBox="1"/>
          <p:nvPr/>
        </p:nvSpPr>
        <p:spPr>
          <a:xfrm>
            <a:off x="3216117" y="8589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07C31A-DB9E-BC4E-A4C9-7E460FD4CBB4}"/>
              </a:ext>
            </a:extLst>
          </p:cNvPr>
          <p:cNvCxnSpPr/>
          <p:nvPr/>
        </p:nvCxnSpPr>
        <p:spPr>
          <a:xfrm flipV="1">
            <a:off x="3636128" y="1112018"/>
            <a:ext cx="1219356" cy="1075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434468F-498F-3447-9752-F867FE275596}"/>
              </a:ext>
            </a:extLst>
          </p:cNvPr>
          <p:cNvCxnSpPr>
            <a:cxnSpLocks/>
          </p:cNvCxnSpPr>
          <p:nvPr/>
        </p:nvCxnSpPr>
        <p:spPr>
          <a:xfrm>
            <a:off x="6465483" y="2453237"/>
            <a:ext cx="14977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3F65034-1072-F847-A9C5-17A4620F4103}"/>
              </a:ext>
            </a:extLst>
          </p:cNvPr>
          <p:cNvSpPr txBox="1"/>
          <p:nvPr/>
        </p:nvSpPr>
        <p:spPr>
          <a:xfrm>
            <a:off x="7992743" y="23188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F99B4D-A678-4B45-9DF0-4BDCC728020B}"/>
              </a:ext>
            </a:extLst>
          </p:cNvPr>
          <p:cNvSpPr txBox="1"/>
          <p:nvPr/>
        </p:nvSpPr>
        <p:spPr>
          <a:xfrm>
            <a:off x="6117405" y="24052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CC683CD3-B251-674B-9A17-1EBEDF8938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534" y="2606368"/>
            <a:ext cx="418543" cy="44116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29111D8-897A-3C40-B94F-081D209979C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633" y="2631278"/>
            <a:ext cx="355134" cy="37979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3647AA6-60BA-DC43-B4B7-661B8DB4F02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0113" y="2503526"/>
            <a:ext cx="485178" cy="585058"/>
          </a:xfrm>
          <a:prstGeom prst="rect">
            <a:avLst/>
          </a:prstGeom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8014F827-7B37-BA4E-A45B-0D4C24656229}"/>
              </a:ext>
            </a:extLst>
          </p:cNvPr>
          <p:cNvSpPr/>
          <p:nvPr/>
        </p:nvSpPr>
        <p:spPr>
          <a:xfrm>
            <a:off x="6327990" y="3167762"/>
            <a:ext cx="247166" cy="247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17AA99D-CEBE-A748-9E6A-C43E386C6118}"/>
              </a:ext>
            </a:extLst>
          </p:cNvPr>
          <p:cNvCxnSpPr>
            <a:cxnSpLocks/>
          </p:cNvCxnSpPr>
          <p:nvPr/>
        </p:nvCxnSpPr>
        <p:spPr>
          <a:xfrm>
            <a:off x="6489381" y="980931"/>
            <a:ext cx="0" cy="1472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CBCE821-FDD5-EF49-963D-7DBD3115E667}"/>
              </a:ext>
            </a:extLst>
          </p:cNvPr>
          <p:cNvSpPr txBox="1"/>
          <p:nvPr/>
        </p:nvSpPr>
        <p:spPr>
          <a:xfrm>
            <a:off x="6153352" y="9900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5DB07F3E-BB71-5E41-9945-662028BD4459}"/>
              </a:ext>
            </a:extLst>
          </p:cNvPr>
          <p:cNvSpPr/>
          <p:nvPr/>
        </p:nvSpPr>
        <p:spPr>
          <a:xfrm>
            <a:off x="6583680" y="1424429"/>
            <a:ext cx="1409063" cy="953011"/>
          </a:xfrm>
          <a:custGeom>
            <a:avLst/>
            <a:gdLst>
              <a:gd name="connsiteX0" fmla="*/ 0 w 1366221"/>
              <a:gd name="connsiteY0" fmla="*/ 1409403 h 1409403"/>
              <a:gd name="connsiteX1" fmla="*/ 107576 w 1366221"/>
              <a:gd name="connsiteY1" fmla="*/ 1398645 h 1409403"/>
              <a:gd name="connsiteX2" fmla="*/ 150607 w 1366221"/>
              <a:gd name="connsiteY2" fmla="*/ 1377130 h 1409403"/>
              <a:gd name="connsiteX3" fmla="*/ 182880 w 1366221"/>
              <a:gd name="connsiteY3" fmla="*/ 1366372 h 1409403"/>
              <a:gd name="connsiteX4" fmla="*/ 215153 w 1366221"/>
              <a:gd name="connsiteY4" fmla="*/ 1344857 h 1409403"/>
              <a:gd name="connsiteX5" fmla="*/ 408791 w 1366221"/>
              <a:gd name="connsiteY5" fmla="*/ 1291069 h 1409403"/>
              <a:gd name="connsiteX6" fmla="*/ 441064 w 1366221"/>
              <a:gd name="connsiteY6" fmla="*/ 1258796 h 1409403"/>
              <a:gd name="connsiteX7" fmla="*/ 462579 w 1366221"/>
              <a:gd name="connsiteY7" fmla="*/ 1226523 h 1409403"/>
              <a:gd name="connsiteX8" fmla="*/ 494852 w 1366221"/>
              <a:gd name="connsiteY8" fmla="*/ 1205008 h 1409403"/>
              <a:gd name="connsiteX9" fmla="*/ 516367 w 1366221"/>
              <a:gd name="connsiteY9" fmla="*/ 1183492 h 1409403"/>
              <a:gd name="connsiteX10" fmla="*/ 548640 w 1366221"/>
              <a:gd name="connsiteY10" fmla="*/ 1118947 h 1409403"/>
              <a:gd name="connsiteX11" fmla="*/ 570155 w 1366221"/>
              <a:gd name="connsiteY11" fmla="*/ 1054401 h 1409403"/>
              <a:gd name="connsiteX12" fmla="*/ 613186 w 1366221"/>
              <a:gd name="connsiteY12" fmla="*/ 1000612 h 1409403"/>
              <a:gd name="connsiteX13" fmla="*/ 656216 w 1366221"/>
              <a:gd name="connsiteY13" fmla="*/ 936067 h 1409403"/>
              <a:gd name="connsiteX14" fmla="*/ 666974 w 1366221"/>
              <a:gd name="connsiteY14" fmla="*/ 903794 h 1409403"/>
              <a:gd name="connsiteX15" fmla="*/ 710005 w 1366221"/>
              <a:gd name="connsiteY15" fmla="*/ 850005 h 1409403"/>
              <a:gd name="connsiteX16" fmla="*/ 720762 w 1366221"/>
              <a:gd name="connsiteY16" fmla="*/ 817732 h 1409403"/>
              <a:gd name="connsiteX17" fmla="*/ 742278 w 1366221"/>
              <a:gd name="connsiteY17" fmla="*/ 774702 h 1409403"/>
              <a:gd name="connsiteX18" fmla="*/ 763793 w 1366221"/>
              <a:gd name="connsiteY18" fmla="*/ 699398 h 1409403"/>
              <a:gd name="connsiteX19" fmla="*/ 785308 w 1366221"/>
              <a:gd name="connsiteY19" fmla="*/ 667125 h 1409403"/>
              <a:gd name="connsiteX20" fmla="*/ 817581 w 1366221"/>
              <a:gd name="connsiteY20" fmla="*/ 602579 h 1409403"/>
              <a:gd name="connsiteX21" fmla="*/ 828339 w 1366221"/>
              <a:gd name="connsiteY21" fmla="*/ 559549 h 1409403"/>
              <a:gd name="connsiteX22" fmla="*/ 839096 w 1366221"/>
              <a:gd name="connsiteY22" fmla="*/ 527276 h 1409403"/>
              <a:gd name="connsiteX23" fmla="*/ 849854 w 1366221"/>
              <a:gd name="connsiteY23" fmla="*/ 473488 h 1409403"/>
              <a:gd name="connsiteX24" fmla="*/ 892885 w 1366221"/>
              <a:gd name="connsiteY24" fmla="*/ 408942 h 1409403"/>
              <a:gd name="connsiteX25" fmla="*/ 914400 w 1366221"/>
              <a:gd name="connsiteY25" fmla="*/ 376669 h 1409403"/>
              <a:gd name="connsiteX26" fmla="*/ 935915 w 1366221"/>
              <a:gd name="connsiteY26" fmla="*/ 344396 h 1409403"/>
              <a:gd name="connsiteX27" fmla="*/ 978946 w 1366221"/>
              <a:gd name="connsiteY27" fmla="*/ 301365 h 1409403"/>
              <a:gd name="connsiteX28" fmla="*/ 1032734 w 1366221"/>
              <a:gd name="connsiteY28" fmla="*/ 226062 h 1409403"/>
              <a:gd name="connsiteX29" fmla="*/ 1065007 w 1366221"/>
              <a:gd name="connsiteY29" fmla="*/ 183031 h 1409403"/>
              <a:gd name="connsiteX30" fmla="*/ 1108038 w 1366221"/>
              <a:gd name="connsiteY30" fmla="*/ 150758 h 1409403"/>
              <a:gd name="connsiteX31" fmla="*/ 1140311 w 1366221"/>
              <a:gd name="connsiteY31" fmla="*/ 107728 h 1409403"/>
              <a:gd name="connsiteX32" fmla="*/ 1172584 w 1366221"/>
              <a:gd name="connsiteY32" fmla="*/ 86212 h 1409403"/>
              <a:gd name="connsiteX33" fmla="*/ 1215614 w 1366221"/>
              <a:gd name="connsiteY33" fmla="*/ 53939 h 1409403"/>
              <a:gd name="connsiteX34" fmla="*/ 1247887 w 1366221"/>
              <a:gd name="connsiteY34" fmla="*/ 21667 h 1409403"/>
              <a:gd name="connsiteX35" fmla="*/ 1312433 w 1366221"/>
              <a:gd name="connsiteY35" fmla="*/ 10909 h 1409403"/>
              <a:gd name="connsiteX36" fmla="*/ 1366221 w 1366221"/>
              <a:gd name="connsiteY36" fmla="*/ 151 h 140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66221" h="1409403">
                <a:moveTo>
                  <a:pt x="0" y="1409403"/>
                </a:moveTo>
                <a:cubicBezTo>
                  <a:pt x="35859" y="1405817"/>
                  <a:pt x="72338" y="1406196"/>
                  <a:pt x="107576" y="1398645"/>
                </a:cubicBezTo>
                <a:cubicBezTo>
                  <a:pt x="123257" y="1395285"/>
                  <a:pt x="135867" y="1383447"/>
                  <a:pt x="150607" y="1377130"/>
                </a:cubicBezTo>
                <a:cubicBezTo>
                  <a:pt x="161030" y="1372663"/>
                  <a:pt x="172738" y="1371443"/>
                  <a:pt x="182880" y="1366372"/>
                </a:cubicBezTo>
                <a:cubicBezTo>
                  <a:pt x="194444" y="1360590"/>
                  <a:pt x="202961" y="1349160"/>
                  <a:pt x="215153" y="1344857"/>
                </a:cubicBezTo>
                <a:cubicBezTo>
                  <a:pt x="272327" y="1324678"/>
                  <a:pt x="345592" y="1306869"/>
                  <a:pt x="408791" y="1291069"/>
                </a:cubicBezTo>
                <a:cubicBezTo>
                  <a:pt x="419549" y="1280311"/>
                  <a:pt x="431325" y="1270483"/>
                  <a:pt x="441064" y="1258796"/>
                </a:cubicBezTo>
                <a:cubicBezTo>
                  <a:pt x="449341" y="1248864"/>
                  <a:pt x="453437" y="1235665"/>
                  <a:pt x="462579" y="1226523"/>
                </a:cubicBezTo>
                <a:cubicBezTo>
                  <a:pt x="471721" y="1217381"/>
                  <a:pt x="484756" y="1213085"/>
                  <a:pt x="494852" y="1205008"/>
                </a:cubicBezTo>
                <a:cubicBezTo>
                  <a:pt x="502772" y="1198672"/>
                  <a:pt x="509195" y="1190664"/>
                  <a:pt x="516367" y="1183492"/>
                </a:cubicBezTo>
                <a:cubicBezTo>
                  <a:pt x="555606" y="1065780"/>
                  <a:pt x="493025" y="1244082"/>
                  <a:pt x="548640" y="1118947"/>
                </a:cubicBezTo>
                <a:cubicBezTo>
                  <a:pt x="557851" y="1098223"/>
                  <a:pt x="554118" y="1070438"/>
                  <a:pt x="570155" y="1054401"/>
                </a:cubicBezTo>
                <a:cubicBezTo>
                  <a:pt x="590168" y="1034388"/>
                  <a:pt x="599615" y="1027754"/>
                  <a:pt x="613186" y="1000612"/>
                </a:cubicBezTo>
                <a:cubicBezTo>
                  <a:pt x="644322" y="938339"/>
                  <a:pt x="595040" y="997243"/>
                  <a:pt x="656216" y="936067"/>
                </a:cubicBezTo>
                <a:cubicBezTo>
                  <a:pt x="659802" y="925309"/>
                  <a:pt x="661903" y="913936"/>
                  <a:pt x="666974" y="903794"/>
                </a:cubicBezTo>
                <a:cubicBezTo>
                  <a:pt x="680545" y="876652"/>
                  <a:pt x="689992" y="870018"/>
                  <a:pt x="710005" y="850005"/>
                </a:cubicBezTo>
                <a:cubicBezTo>
                  <a:pt x="713591" y="839247"/>
                  <a:pt x="716295" y="828155"/>
                  <a:pt x="720762" y="817732"/>
                </a:cubicBezTo>
                <a:cubicBezTo>
                  <a:pt x="727079" y="802992"/>
                  <a:pt x="736647" y="789717"/>
                  <a:pt x="742278" y="774702"/>
                </a:cubicBezTo>
                <a:cubicBezTo>
                  <a:pt x="752623" y="747114"/>
                  <a:pt x="750784" y="725415"/>
                  <a:pt x="763793" y="699398"/>
                </a:cubicBezTo>
                <a:cubicBezTo>
                  <a:pt x="769575" y="687834"/>
                  <a:pt x="778136" y="677883"/>
                  <a:pt x="785308" y="667125"/>
                </a:cubicBezTo>
                <a:cubicBezTo>
                  <a:pt x="821828" y="521052"/>
                  <a:pt x="769626" y="698488"/>
                  <a:pt x="817581" y="602579"/>
                </a:cubicBezTo>
                <a:cubicBezTo>
                  <a:pt x="824193" y="589355"/>
                  <a:pt x="824277" y="573765"/>
                  <a:pt x="828339" y="559549"/>
                </a:cubicBezTo>
                <a:cubicBezTo>
                  <a:pt x="831454" y="548646"/>
                  <a:pt x="836346" y="538277"/>
                  <a:pt x="839096" y="527276"/>
                </a:cubicBezTo>
                <a:cubicBezTo>
                  <a:pt x="843531" y="509537"/>
                  <a:pt x="842288" y="490133"/>
                  <a:pt x="849854" y="473488"/>
                </a:cubicBezTo>
                <a:cubicBezTo>
                  <a:pt x="860554" y="449948"/>
                  <a:pt x="878541" y="430457"/>
                  <a:pt x="892885" y="408942"/>
                </a:cubicBezTo>
                <a:lnTo>
                  <a:pt x="914400" y="376669"/>
                </a:lnTo>
                <a:cubicBezTo>
                  <a:pt x="921572" y="365911"/>
                  <a:pt x="926773" y="353538"/>
                  <a:pt x="935915" y="344396"/>
                </a:cubicBezTo>
                <a:cubicBezTo>
                  <a:pt x="950259" y="330052"/>
                  <a:pt x="969874" y="319508"/>
                  <a:pt x="978946" y="301365"/>
                </a:cubicBezTo>
                <a:cubicBezTo>
                  <a:pt x="1016459" y="226339"/>
                  <a:pt x="980399" y="287120"/>
                  <a:pt x="1032734" y="226062"/>
                </a:cubicBezTo>
                <a:cubicBezTo>
                  <a:pt x="1044402" y="212449"/>
                  <a:pt x="1052329" y="195709"/>
                  <a:pt x="1065007" y="183031"/>
                </a:cubicBezTo>
                <a:cubicBezTo>
                  <a:pt x="1077685" y="170353"/>
                  <a:pt x="1095360" y="163436"/>
                  <a:pt x="1108038" y="150758"/>
                </a:cubicBezTo>
                <a:cubicBezTo>
                  <a:pt x="1120716" y="138080"/>
                  <a:pt x="1127633" y="120406"/>
                  <a:pt x="1140311" y="107728"/>
                </a:cubicBezTo>
                <a:cubicBezTo>
                  <a:pt x="1149453" y="98586"/>
                  <a:pt x="1162063" y="93727"/>
                  <a:pt x="1172584" y="86212"/>
                </a:cubicBezTo>
                <a:cubicBezTo>
                  <a:pt x="1187174" y="75791"/>
                  <a:pt x="1202001" y="65607"/>
                  <a:pt x="1215614" y="53939"/>
                </a:cubicBezTo>
                <a:cubicBezTo>
                  <a:pt x="1227165" y="44038"/>
                  <a:pt x="1233985" y="27846"/>
                  <a:pt x="1247887" y="21667"/>
                </a:cubicBezTo>
                <a:cubicBezTo>
                  <a:pt x="1267819" y="12808"/>
                  <a:pt x="1291140" y="15641"/>
                  <a:pt x="1312433" y="10909"/>
                </a:cubicBezTo>
                <a:cubicBezTo>
                  <a:pt x="1371048" y="-2117"/>
                  <a:pt x="1321010" y="151"/>
                  <a:pt x="1366221" y="1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ABC7B77-C4AE-7D48-B102-F6251CB2AD0E}"/>
              </a:ext>
            </a:extLst>
          </p:cNvPr>
          <p:cNvSpPr/>
          <p:nvPr/>
        </p:nvSpPr>
        <p:spPr>
          <a:xfrm>
            <a:off x="3761380" y="1788766"/>
            <a:ext cx="139850" cy="139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21D28A4-780A-6444-852E-378C112BED47}"/>
              </a:ext>
            </a:extLst>
          </p:cNvPr>
          <p:cNvSpPr/>
          <p:nvPr/>
        </p:nvSpPr>
        <p:spPr>
          <a:xfrm>
            <a:off x="4355935" y="1596368"/>
            <a:ext cx="139850" cy="139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309273F-D1AC-094F-92B5-9C9961814D34}"/>
              </a:ext>
            </a:extLst>
          </p:cNvPr>
          <p:cNvSpPr/>
          <p:nvPr/>
        </p:nvSpPr>
        <p:spPr>
          <a:xfrm>
            <a:off x="4835987" y="1112018"/>
            <a:ext cx="139850" cy="139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7225295-6C0B-C443-A200-1E6CAA47CBBE}"/>
              </a:ext>
            </a:extLst>
          </p:cNvPr>
          <p:cNvSpPr/>
          <p:nvPr/>
        </p:nvSpPr>
        <p:spPr>
          <a:xfrm>
            <a:off x="6644872" y="2148567"/>
            <a:ext cx="139850" cy="139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2426434-713D-154F-A41C-38B7D7BBAFC9}"/>
              </a:ext>
            </a:extLst>
          </p:cNvPr>
          <p:cNvSpPr/>
          <p:nvPr/>
        </p:nvSpPr>
        <p:spPr>
          <a:xfrm>
            <a:off x="7332355" y="2078245"/>
            <a:ext cx="139850" cy="139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202D425-345C-5C44-A0CD-B4F914FC925D}"/>
              </a:ext>
            </a:extLst>
          </p:cNvPr>
          <p:cNvSpPr/>
          <p:nvPr/>
        </p:nvSpPr>
        <p:spPr>
          <a:xfrm>
            <a:off x="7876784" y="1534411"/>
            <a:ext cx="139850" cy="139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01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67" y="1096849"/>
            <a:ext cx="8369300" cy="347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27800" y="6362700"/>
            <a:ext cx="235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Lee &amp; </a:t>
            </a:r>
            <a:r>
              <a:rPr lang="en-US" dirty="0" err="1"/>
              <a:t>Danileiko</a:t>
            </a:r>
            <a:r>
              <a:rPr lang="en-US" dirty="0"/>
              <a:t> (2014)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6913" y="514326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Calibration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97046" y="561216"/>
            <a:ext cx="1316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Precision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551" y="5238750"/>
            <a:ext cx="963749" cy="1054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8CAB67-98E3-694D-91A6-9CCCA80A0268}"/>
              </a:ext>
            </a:extLst>
          </p:cNvPr>
          <p:cNvSpPr txBox="1"/>
          <p:nvPr/>
        </p:nvSpPr>
        <p:spPr>
          <a:xfrm>
            <a:off x="1622880" y="4602148"/>
            <a:ext cx="5557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it’s essentially a version of the Bayesian </a:t>
            </a:r>
            <a:r>
              <a:rPr lang="en-US" dirty="0" err="1"/>
              <a:t>Thurstonian</a:t>
            </a:r>
            <a:r>
              <a:rPr lang="en-US" dirty="0"/>
              <a:t> model with a more flexible class of calibration models</a:t>
            </a:r>
          </a:p>
        </p:txBody>
      </p:sp>
    </p:spTree>
    <p:extLst>
      <p:ext uri="{BB962C8B-B14F-4D97-AF65-F5344CB8AC3E}">
        <p14:creationId xmlns:p14="http://schemas.microsoft.com/office/powerpoint/2010/main" val="187784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0736" y="817639"/>
            <a:ext cx="7690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 what do we observe?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5F0A5A-F1D7-A642-BF70-1AAB352CCD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79" y="1979407"/>
            <a:ext cx="7096820" cy="392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591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AAA53-955B-ED41-8CFD-61D1DDA785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24" y="1290877"/>
            <a:ext cx="7358231" cy="51920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5436E4-2C27-FC40-B5BB-0AE4D59E2604}"/>
              </a:ext>
            </a:extLst>
          </p:cNvPr>
          <p:cNvSpPr txBox="1"/>
          <p:nvPr/>
        </p:nvSpPr>
        <p:spPr>
          <a:xfrm>
            <a:off x="2377440" y="247426"/>
            <a:ext cx="5013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Analysis at the level of error rate masks a </a:t>
            </a:r>
            <a:r>
              <a:rPr lang="en-US" sz="2400" u="sng" dirty="0"/>
              <a:t>lot</a:t>
            </a:r>
            <a:r>
              <a:rPr lang="en-US" sz="2400" dirty="0"/>
              <a:t> of individual variability</a:t>
            </a:r>
          </a:p>
        </p:txBody>
      </p:sp>
    </p:spTree>
    <p:extLst>
      <p:ext uri="{BB962C8B-B14F-4D97-AF65-F5344CB8AC3E}">
        <p14:creationId xmlns:p14="http://schemas.microsoft.com/office/powerpoint/2010/main" val="28831567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AAA53-955B-ED41-8CFD-61D1DDA785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24" y="1290877"/>
            <a:ext cx="7358231" cy="51920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2B8BE7-76DE-F847-80A9-A9A17EF20598}"/>
              </a:ext>
            </a:extLst>
          </p:cNvPr>
          <p:cNvSpPr/>
          <p:nvPr/>
        </p:nvSpPr>
        <p:spPr>
          <a:xfrm>
            <a:off x="1032734" y="3732904"/>
            <a:ext cx="4647304" cy="2750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C891D1-8B25-194A-B146-DAD3CE709B06}"/>
              </a:ext>
            </a:extLst>
          </p:cNvPr>
          <p:cNvSpPr/>
          <p:nvPr/>
        </p:nvSpPr>
        <p:spPr>
          <a:xfrm>
            <a:off x="3582296" y="1183341"/>
            <a:ext cx="4582759" cy="2549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AE756B-6F31-6B4D-9706-C787BF9924F3}"/>
              </a:ext>
            </a:extLst>
          </p:cNvPr>
          <p:cNvSpPr/>
          <p:nvPr/>
        </p:nvSpPr>
        <p:spPr>
          <a:xfrm>
            <a:off x="4980791" y="3679116"/>
            <a:ext cx="3410174" cy="312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06A380-11CD-0442-92CD-D5D8B8C99AC9}"/>
              </a:ext>
            </a:extLst>
          </p:cNvPr>
          <p:cNvSpPr/>
          <p:nvPr/>
        </p:nvSpPr>
        <p:spPr>
          <a:xfrm>
            <a:off x="303008" y="1475590"/>
            <a:ext cx="1192305" cy="2494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784143-DDC4-614C-9DFC-AFB1F1FCF512}"/>
              </a:ext>
            </a:extLst>
          </p:cNvPr>
          <p:cNvSpPr/>
          <p:nvPr/>
        </p:nvSpPr>
        <p:spPr>
          <a:xfrm>
            <a:off x="436581" y="1145652"/>
            <a:ext cx="3909508" cy="467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F97A22-A85B-9F4B-9552-1AE6C3593CC3}"/>
              </a:ext>
            </a:extLst>
          </p:cNvPr>
          <p:cNvSpPr txBox="1"/>
          <p:nvPr/>
        </p:nvSpPr>
        <p:spPr>
          <a:xfrm>
            <a:off x="4270785" y="1646399"/>
            <a:ext cx="3775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These people have calibration curves with the same curvilinear shape, and same overall error rate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D94CD7-8670-D74D-81DE-4A8F92DF6105}"/>
              </a:ext>
            </a:extLst>
          </p:cNvPr>
          <p:cNvSpPr txBox="1"/>
          <p:nvPr/>
        </p:nvSpPr>
        <p:spPr>
          <a:xfrm>
            <a:off x="1754839" y="3992002"/>
            <a:ext cx="1796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more bias, less noise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056FB5-5A38-FD49-BBD2-A48063E9CCC6}"/>
              </a:ext>
            </a:extLst>
          </p:cNvPr>
          <p:cNvSpPr txBox="1"/>
          <p:nvPr/>
        </p:nvSpPr>
        <p:spPr>
          <a:xfrm>
            <a:off x="3957020" y="4919817"/>
            <a:ext cx="1796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less bias, more noise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28E0CE-BD08-0B44-9A59-ED5B1A97ACE8}"/>
              </a:ext>
            </a:extLst>
          </p:cNvPr>
          <p:cNvSpPr txBox="1"/>
          <p:nvPr/>
        </p:nvSpPr>
        <p:spPr>
          <a:xfrm>
            <a:off x="2463501" y="398511"/>
            <a:ext cx="4905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Sometimes there are tradeoffs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448CC36D-BE6F-924E-BFCD-D2400687730F}"/>
              </a:ext>
            </a:extLst>
          </p:cNvPr>
          <p:cNvSpPr/>
          <p:nvPr/>
        </p:nvSpPr>
        <p:spPr>
          <a:xfrm flipH="1">
            <a:off x="3582296" y="2140772"/>
            <a:ext cx="688489" cy="677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DF71841B-66C1-4D47-9182-2ED6DBDF4B38}"/>
              </a:ext>
            </a:extLst>
          </p:cNvPr>
          <p:cNvSpPr/>
          <p:nvPr/>
        </p:nvSpPr>
        <p:spPr>
          <a:xfrm rot="16200000" flipH="1">
            <a:off x="6234057" y="3200397"/>
            <a:ext cx="688489" cy="677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160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AAA53-955B-ED41-8CFD-61D1DDA785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24" y="1290877"/>
            <a:ext cx="7358231" cy="51920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2B8BE7-76DE-F847-80A9-A9A17EF20598}"/>
              </a:ext>
            </a:extLst>
          </p:cNvPr>
          <p:cNvSpPr/>
          <p:nvPr/>
        </p:nvSpPr>
        <p:spPr>
          <a:xfrm>
            <a:off x="1032734" y="3775934"/>
            <a:ext cx="7820810" cy="2707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C891D1-8B25-194A-B146-DAD3CE709B06}"/>
              </a:ext>
            </a:extLst>
          </p:cNvPr>
          <p:cNvSpPr/>
          <p:nvPr/>
        </p:nvSpPr>
        <p:spPr>
          <a:xfrm>
            <a:off x="537882" y="1436580"/>
            <a:ext cx="3055171" cy="2576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AE756B-6F31-6B4D-9706-C787BF9924F3}"/>
              </a:ext>
            </a:extLst>
          </p:cNvPr>
          <p:cNvSpPr/>
          <p:nvPr/>
        </p:nvSpPr>
        <p:spPr>
          <a:xfrm>
            <a:off x="4980791" y="3775938"/>
            <a:ext cx="3410174" cy="312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06A380-11CD-0442-92CD-D5D8B8C99AC9}"/>
              </a:ext>
            </a:extLst>
          </p:cNvPr>
          <p:cNvSpPr/>
          <p:nvPr/>
        </p:nvSpPr>
        <p:spPr>
          <a:xfrm>
            <a:off x="303008" y="1475590"/>
            <a:ext cx="1192305" cy="2494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784143-DDC4-614C-9DFC-AFB1F1FCF512}"/>
              </a:ext>
            </a:extLst>
          </p:cNvPr>
          <p:cNvSpPr/>
          <p:nvPr/>
        </p:nvSpPr>
        <p:spPr>
          <a:xfrm>
            <a:off x="436581" y="1145652"/>
            <a:ext cx="7567108" cy="467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F97A22-A85B-9F4B-9552-1AE6C3593CC3}"/>
              </a:ext>
            </a:extLst>
          </p:cNvPr>
          <p:cNvSpPr txBox="1"/>
          <p:nvPr/>
        </p:nvSpPr>
        <p:spPr>
          <a:xfrm>
            <a:off x="489130" y="1786247"/>
            <a:ext cx="2327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These two have the same </a:t>
            </a:r>
            <a:r>
              <a:rPr lang="en-US" sz="2400" i="1" dirty="0"/>
              <a:t>shape</a:t>
            </a:r>
            <a:r>
              <a:rPr lang="en-US" sz="2400" dirty="0"/>
              <a:t> calibration function, but…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28E0CE-BD08-0B44-9A59-ED5B1A97ACE8}"/>
              </a:ext>
            </a:extLst>
          </p:cNvPr>
          <p:cNvSpPr txBox="1"/>
          <p:nvPr/>
        </p:nvSpPr>
        <p:spPr>
          <a:xfrm>
            <a:off x="2463501" y="398511"/>
            <a:ext cx="4905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Sometimes one person is just better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89CBD1-474A-454F-BCF0-3433BBD72B74}"/>
              </a:ext>
            </a:extLst>
          </p:cNvPr>
          <p:cNvSpPr txBox="1"/>
          <p:nvPr/>
        </p:nvSpPr>
        <p:spPr>
          <a:xfrm>
            <a:off x="3995119" y="3970486"/>
            <a:ext cx="1515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less bias, less noise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3DC024-F39B-5849-8EAF-2CF16E905713}"/>
              </a:ext>
            </a:extLst>
          </p:cNvPr>
          <p:cNvSpPr txBox="1"/>
          <p:nvPr/>
        </p:nvSpPr>
        <p:spPr>
          <a:xfrm>
            <a:off x="6040419" y="3992002"/>
            <a:ext cx="1796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more bias, more noise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0CD13816-0646-C545-AEFF-D14325589D0B}"/>
              </a:ext>
            </a:extLst>
          </p:cNvPr>
          <p:cNvSpPr/>
          <p:nvPr/>
        </p:nvSpPr>
        <p:spPr>
          <a:xfrm>
            <a:off x="2816595" y="2232211"/>
            <a:ext cx="580912" cy="677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AAA53-955B-ED41-8CFD-61D1DDA785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24" y="1290877"/>
            <a:ext cx="7358231" cy="51920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2B8BE7-76DE-F847-80A9-A9A17EF20598}"/>
              </a:ext>
            </a:extLst>
          </p:cNvPr>
          <p:cNvSpPr/>
          <p:nvPr/>
        </p:nvSpPr>
        <p:spPr>
          <a:xfrm>
            <a:off x="5680038" y="3775934"/>
            <a:ext cx="3173506" cy="2707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C891D1-8B25-194A-B146-DAD3CE709B06}"/>
              </a:ext>
            </a:extLst>
          </p:cNvPr>
          <p:cNvSpPr/>
          <p:nvPr/>
        </p:nvSpPr>
        <p:spPr>
          <a:xfrm>
            <a:off x="537882" y="1447339"/>
            <a:ext cx="8165054" cy="253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AE756B-6F31-6B4D-9706-C787BF9924F3}"/>
              </a:ext>
            </a:extLst>
          </p:cNvPr>
          <p:cNvSpPr/>
          <p:nvPr/>
        </p:nvSpPr>
        <p:spPr>
          <a:xfrm>
            <a:off x="1258645" y="6139065"/>
            <a:ext cx="4615030" cy="312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06A380-11CD-0442-92CD-D5D8B8C99AC9}"/>
              </a:ext>
            </a:extLst>
          </p:cNvPr>
          <p:cNvSpPr/>
          <p:nvPr/>
        </p:nvSpPr>
        <p:spPr>
          <a:xfrm>
            <a:off x="303008" y="1475590"/>
            <a:ext cx="1192305" cy="2494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784143-DDC4-614C-9DFC-AFB1F1FCF512}"/>
              </a:ext>
            </a:extLst>
          </p:cNvPr>
          <p:cNvSpPr/>
          <p:nvPr/>
        </p:nvSpPr>
        <p:spPr>
          <a:xfrm>
            <a:off x="436581" y="1145652"/>
            <a:ext cx="7567108" cy="467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28E0CE-BD08-0B44-9A59-ED5B1A97ACE8}"/>
              </a:ext>
            </a:extLst>
          </p:cNvPr>
          <p:cNvSpPr txBox="1"/>
          <p:nvPr/>
        </p:nvSpPr>
        <p:spPr>
          <a:xfrm>
            <a:off x="1420010" y="1029103"/>
            <a:ext cx="4905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Two people with very low bias, but very different levels of imprecision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89CBD1-474A-454F-BCF0-3433BBD72B74}"/>
              </a:ext>
            </a:extLst>
          </p:cNvPr>
          <p:cNvSpPr txBox="1"/>
          <p:nvPr/>
        </p:nvSpPr>
        <p:spPr>
          <a:xfrm>
            <a:off x="1596614" y="2840083"/>
            <a:ext cx="2071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 bias, low(</a:t>
            </a:r>
            <a:r>
              <a:rPr lang="en-US" sz="2400" dirty="0" err="1"/>
              <a:t>ish</a:t>
            </a:r>
            <a:r>
              <a:rPr lang="en-US" sz="2400" dirty="0"/>
              <a:t>) noise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3DC024-F39B-5849-8EAF-2CF16E905713}"/>
              </a:ext>
            </a:extLst>
          </p:cNvPr>
          <p:cNvSpPr txBox="1"/>
          <p:nvPr/>
        </p:nvSpPr>
        <p:spPr>
          <a:xfrm>
            <a:off x="3851237" y="2840147"/>
            <a:ext cx="1796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 bias, very large noise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9EA95E-8CA8-C04F-9451-E0A8E87CFF69}"/>
              </a:ext>
            </a:extLst>
          </p:cNvPr>
          <p:cNvSpPr/>
          <p:nvPr/>
        </p:nvSpPr>
        <p:spPr>
          <a:xfrm>
            <a:off x="613186" y="3707815"/>
            <a:ext cx="882127" cy="253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94FA50BA-A326-E540-B6E4-5D0B4FAFDA4F}"/>
              </a:ext>
            </a:extLst>
          </p:cNvPr>
          <p:cNvSpPr/>
          <p:nvPr/>
        </p:nvSpPr>
        <p:spPr>
          <a:xfrm rot="16200000" flipH="1">
            <a:off x="2152427" y="1865479"/>
            <a:ext cx="688489" cy="677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2B74E380-C4E0-DF4E-B23E-7613EA2236D8}"/>
              </a:ext>
            </a:extLst>
          </p:cNvPr>
          <p:cNvSpPr/>
          <p:nvPr/>
        </p:nvSpPr>
        <p:spPr>
          <a:xfrm rot="16200000" flipH="1">
            <a:off x="4228652" y="1871314"/>
            <a:ext cx="688489" cy="677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998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C97717-5F54-F145-8544-7EEFA2BF42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73" y="0"/>
            <a:ext cx="8207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66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83200" y="774700"/>
            <a:ext cx="2743200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8254" y="393431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Averaging responses masks the individual differences in calibration functions!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BA6770-CF12-194F-B62A-CC29940B1D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98" y="1851918"/>
            <a:ext cx="4253456" cy="49171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CF25E8-F196-C84F-8E53-10B4C5DF8D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032" y="2019569"/>
            <a:ext cx="4885968" cy="408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18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46" y="704997"/>
            <a:ext cx="5180332" cy="1981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80645" y="3582245"/>
            <a:ext cx="3913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note is found near the crime scene</a:t>
            </a:r>
          </a:p>
        </p:txBody>
      </p:sp>
      <p:sp>
        <p:nvSpPr>
          <p:cNvPr id="2" name="Up Arrow 1"/>
          <p:cNvSpPr/>
          <p:nvPr/>
        </p:nvSpPr>
        <p:spPr>
          <a:xfrm>
            <a:off x="2362200" y="2686197"/>
            <a:ext cx="1384300" cy="774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994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F40446-1E05-D346-BA64-DD6E4D4F02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65233"/>
            <a:ext cx="9144000" cy="35275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C804A0-94B6-C241-BC28-E97B6C8CB6BE}"/>
              </a:ext>
            </a:extLst>
          </p:cNvPr>
          <p:cNvSpPr txBox="1"/>
          <p:nvPr/>
        </p:nvSpPr>
        <p:spPr>
          <a:xfrm>
            <a:off x="644164" y="737676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Is there a wisdom of crowds effect?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A5A8A4-51C6-7147-974E-2FD373A37603}"/>
              </a:ext>
            </a:extLst>
          </p:cNvPr>
          <p:cNvSpPr/>
          <p:nvPr/>
        </p:nvSpPr>
        <p:spPr>
          <a:xfrm>
            <a:off x="3937298" y="1665233"/>
            <a:ext cx="5002307" cy="3810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8A6D62-F206-6A47-9EF1-F0A48714A00F}"/>
              </a:ext>
            </a:extLst>
          </p:cNvPr>
          <p:cNvSpPr/>
          <p:nvPr/>
        </p:nvSpPr>
        <p:spPr>
          <a:xfrm>
            <a:off x="1231750" y="2430818"/>
            <a:ext cx="995084" cy="2302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C1955B-05F1-A647-97DB-79F1ADB69DCE}"/>
              </a:ext>
            </a:extLst>
          </p:cNvPr>
          <p:cNvSpPr/>
          <p:nvPr/>
        </p:nvSpPr>
        <p:spPr>
          <a:xfrm>
            <a:off x="2836433" y="2430818"/>
            <a:ext cx="995084" cy="2302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398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F40446-1E05-D346-BA64-DD6E4D4F02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65233"/>
            <a:ext cx="9144000" cy="35275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C804A0-94B6-C241-BC28-E97B6C8CB6BE}"/>
              </a:ext>
            </a:extLst>
          </p:cNvPr>
          <p:cNvSpPr txBox="1"/>
          <p:nvPr/>
        </p:nvSpPr>
        <p:spPr>
          <a:xfrm>
            <a:off x="644164" y="737676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Not if you use the </a:t>
            </a:r>
            <a:r>
              <a:rPr lang="en-AU" sz="3200" u="sng" dirty="0"/>
              <a:t>average</a:t>
            </a:r>
            <a:r>
              <a:rPr lang="en-AU" sz="3200" dirty="0"/>
              <a:t> response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E827EA-BBB1-4246-B806-6F213F1143AB}"/>
              </a:ext>
            </a:extLst>
          </p:cNvPr>
          <p:cNvSpPr/>
          <p:nvPr/>
        </p:nvSpPr>
        <p:spPr>
          <a:xfrm>
            <a:off x="1231750" y="2430818"/>
            <a:ext cx="995084" cy="2302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4004E8-9144-244D-AF14-179227BB8351}"/>
              </a:ext>
            </a:extLst>
          </p:cNvPr>
          <p:cNvSpPr/>
          <p:nvPr/>
        </p:nvSpPr>
        <p:spPr>
          <a:xfrm>
            <a:off x="2836433" y="2430818"/>
            <a:ext cx="995084" cy="2302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7DAFEF-8C37-4F46-8472-A350229848E8}"/>
              </a:ext>
            </a:extLst>
          </p:cNvPr>
          <p:cNvSpPr/>
          <p:nvPr/>
        </p:nvSpPr>
        <p:spPr>
          <a:xfrm>
            <a:off x="4441116" y="2430818"/>
            <a:ext cx="995084" cy="2302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0E5911-A80E-464E-95FD-A378846FB13B}"/>
              </a:ext>
            </a:extLst>
          </p:cNvPr>
          <p:cNvSpPr/>
          <p:nvPr/>
        </p:nvSpPr>
        <p:spPr>
          <a:xfrm>
            <a:off x="5540189" y="1665233"/>
            <a:ext cx="3257375" cy="340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F966AF-D641-0241-A417-61A49727CE8C}"/>
              </a:ext>
            </a:extLst>
          </p:cNvPr>
          <p:cNvSpPr/>
          <p:nvPr/>
        </p:nvSpPr>
        <p:spPr>
          <a:xfrm>
            <a:off x="7650482" y="2430817"/>
            <a:ext cx="1020182" cy="2302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C5AE6C-41A0-EE4E-8F24-549D1A32B01B}"/>
              </a:ext>
            </a:extLst>
          </p:cNvPr>
          <p:cNvCxnSpPr/>
          <p:nvPr/>
        </p:nvCxnSpPr>
        <p:spPr>
          <a:xfrm>
            <a:off x="644164" y="2786227"/>
            <a:ext cx="8153400" cy="0"/>
          </a:xfrm>
          <a:prstGeom prst="line">
            <a:avLst/>
          </a:prstGeom>
          <a:ln w="25400">
            <a:prstDash val="sys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5192226-5E12-B04C-827D-CAC910398E09}"/>
              </a:ext>
            </a:extLst>
          </p:cNvPr>
          <p:cNvSpPr/>
          <p:nvPr/>
        </p:nvSpPr>
        <p:spPr>
          <a:xfrm>
            <a:off x="3948056" y="1850315"/>
            <a:ext cx="1538344" cy="297986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793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F40446-1E05-D346-BA64-DD6E4D4F02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65233"/>
            <a:ext cx="9144000" cy="35275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C804A0-94B6-C241-BC28-E97B6C8CB6BE}"/>
              </a:ext>
            </a:extLst>
          </p:cNvPr>
          <p:cNvSpPr txBox="1"/>
          <p:nvPr/>
        </p:nvSpPr>
        <p:spPr>
          <a:xfrm>
            <a:off x="3742365" y="609903"/>
            <a:ext cx="5401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There is if you use the median or the </a:t>
            </a:r>
            <a:r>
              <a:rPr lang="en-AU" sz="3200" dirty="0" err="1"/>
              <a:t>Thurstonian</a:t>
            </a:r>
            <a:r>
              <a:rPr lang="en-AU" sz="3200" dirty="0"/>
              <a:t> model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E827EA-BBB1-4246-B806-6F213F1143AB}"/>
              </a:ext>
            </a:extLst>
          </p:cNvPr>
          <p:cNvSpPr/>
          <p:nvPr/>
        </p:nvSpPr>
        <p:spPr>
          <a:xfrm>
            <a:off x="1231750" y="2430818"/>
            <a:ext cx="995084" cy="2302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4004E8-9144-244D-AF14-179227BB8351}"/>
              </a:ext>
            </a:extLst>
          </p:cNvPr>
          <p:cNvSpPr/>
          <p:nvPr/>
        </p:nvSpPr>
        <p:spPr>
          <a:xfrm>
            <a:off x="2836433" y="2430818"/>
            <a:ext cx="995084" cy="2302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7DAFEF-8C37-4F46-8472-A350229848E8}"/>
              </a:ext>
            </a:extLst>
          </p:cNvPr>
          <p:cNvSpPr/>
          <p:nvPr/>
        </p:nvSpPr>
        <p:spPr>
          <a:xfrm>
            <a:off x="4441116" y="2430818"/>
            <a:ext cx="995084" cy="2302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0E5911-A80E-464E-95FD-A378846FB13B}"/>
              </a:ext>
            </a:extLst>
          </p:cNvPr>
          <p:cNvSpPr/>
          <p:nvPr/>
        </p:nvSpPr>
        <p:spPr>
          <a:xfrm>
            <a:off x="6045799" y="2430818"/>
            <a:ext cx="995084" cy="2302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F966AF-D641-0241-A417-61A49727CE8C}"/>
              </a:ext>
            </a:extLst>
          </p:cNvPr>
          <p:cNvSpPr/>
          <p:nvPr/>
        </p:nvSpPr>
        <p:spPr>
          <a:xfrm>
            <a:off x="7650482" y="2430817"/>
            <a:ext cx="1020182" cy="2302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C5AE6C-41A0-EE4E-8F24-549D1A32B01B}"/>
              </a:ext>
            </a:extLst>
          </p:cNvPr>
          <p:cNvCxnSpPr/>
          <p:nvPr/>
        </p:nvCxnSpPr>
        <p:spPr>
          <a:xfrm>
            <a:off x="644164" y="2786227"/>
            <a:ext cx="8153400" cy="0"/>
          </a:xfrm>
          <a:prstGeom prst="line">
            <a:avLst/>
          </a:prstGeom>
          <a:ln w="25400">
            <a:prstDash val="sys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3A116A6-B9E4-6240-AD5D-FA7F08606BB0}"/>
              </a:ext>
            </a:extLst>
          </p:cNvPr>
          <p:cNvSpPr/>
          <p:nvPr/>
        </p:nvSpPr>
        <p:spPr>
          <a:xfrm>
            <a:off x="5577140" y="1850315"/>
            <a:ext cx="1538344" cy="297986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1626FA-9031-5B43-B70E-80E33762801F}"/>
              </a:ext>
            </a:extLst>
          </p:cNvPr>
          <p:cNvSpPr/>
          <p:nvPr/>
        </p:nvSpPr>
        <p:spPr>
          <a:xfrm>
            <a:off x="7166385" y="1850315"/>
            <a:ext cx="1538344" cy="297986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523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F40446-1E05-D346-BA64-DD6E4D4F02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65233"/>
            <a:ext cx="9144000" cy="35275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C804A0-94B6-C241-BC28-E97B6C8CB6BE}"/>
              </a:ext>
            </a:extLst>
          </p:cNvPr>
          <p:cNvSpPr txBox="1"/>
          <p:nvPr/>
        </p:nvSpPr>
        <p:spPr>
          <a:xfrm>
            <a:off x="644164" y="30737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Average recovers a bit if you know who the experts are and only include them</a:t>
            </a:r>
            <a:endParaRPr lang="en-US" sz="32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C5AE6C-41A0-EE4E-8F24-549D1A32B01B}"/>
              </a:ext>
            </a:extLst>
          </p:cNvPr>
          <p:cNvCxnSpPr/>
          <p:nvPr/>
        </p:nvCxnSpPr>
        <p:spPr>
          <a:xfrm>
            <a:off x="644164" y="2796985"/>
            <a:ext cx="8153400" cy="0"/>
          </a:xfrm>
          <a:prstGeom prst="line">
            <a:avLst/>
          </a:prstGeom>
          <a:ln w="25400">
            <a:prstDash val="sys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533A616-DCAF-8941-A356-E08785529F7A}"/>
              </a:ext>
            </a:extLst>
          </p:cNvPr>
          <p:cNvSpPr/>
          <p:nvPr/>
        </p:nvSpPr>
        <p:spPr>
          <a:xfrm>
            <a:off x="3948056" y="1850315"/>
            <a:ext cx="1538344" cy="297986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774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F40446-1E05-D346-BA64-DD6E4D4F02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65233"/>
            <a:ext cx="9144000" cy="35275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C804A0-94B6-C241-BC28-E97B6C8CB6BE}"/>
              </a:ext>
            </a:extLst>
          </p:cNvPr>
          <p:cNvSpPr txBox="1"/>
          <p:nvPr/>
        </p:nvSpPr>
        <p:spPr>
          <a:xfrm>
            <a:off x="1807284" y="307370"/>
            <a:ext cx="6990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Median &amp; </a:t>
            </a:r>
            <a:r>
              <a:rPr lang="en-AU" sz="3200" dirty="0" err="1"/>
              <a:t>Thurstonian</a:t>
            </a:r>
            <a:r>
              <a:rPr lang="en-AU" sz="3200" dirty="0"/>
              <a:t> are both helped slightly by the inclusion of novices?</a:t>
            </a:r>
            <a:endParaRPr lang="en-US" sz="32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C5AE6C-41A0-EE4E-8F24-549D1A32B01B}"/>
              </a:ext>
            </a:extLst>
          </p:cNvPr>
          <p:cNvCxnSpPr/>
          <p:nvPr/>
        </p:nvCxnSpPr>
        <p:spPr>
          <a:xfrm>
            <a:off x="644164" y="2796985"/>
            <a:ext cx="8153400" cy="0"/>
          </a:xfrm>
          <a:prstGeom prst="line">
            <a:avLst/>
          </a:prstGeom>
          <a:ln w="25400">
            <a:prstDash val="sys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533A616-DCAF-8941-A356-E08785529F7A}"/>
              </a:ext>
            </a:extLst>
          </p:cNvPr>
          <p:cNvSpPr/>
          <p:nvPr/>
        </p:nvSpPr>
        <p:spPr>
          <a:xfrm>
            <a:off x="5577140" y="1850315"/>
            <a:ext cx="1538344" cy="297986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AFE9B2-BB4D-F545-A04E-B9EB5AB2DC8C}"/>
              </a:ext>
            </a:extLst>
          </p:cNvPr>
          <p:cNvSpPr/>
          <p:nvPr/>
        </p:nvSpPr>
        <p:spPr>
          <a:xfrm>
            <a:off x="7166385" y="1850315"/>
            <a:ext cx="1538344" cy="297986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775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370536"/>
            <a:ext cx="703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Extending the approach when </a:t>
            </a:r>
            <a:r>
              <a:rPr lang="en-US" sz="3200"/>
              <a:t>ground truth is harder to establish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921000" y="4591957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Kristy </a:t>
            </a:r>
            <a:r>
              <a:rPr lang="en-US" dirty="0" err="1"/>
              <a:t>Martire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4591957"/>
            <a:ext cx="164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Kaye Ballantyne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543" y="2857500"/>
            <a:ext cx="3468914" cy="17344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398" y="5218668"/>
            <a:ext cx="3643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*okay fine I couldn’t find pictures, but they both own cute puppies, so</a:t>
            </a:r>
            <a:r>
              <a:rPr lang="mr-IN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9888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45" y="2038497"/>
            <a:ext cx="3768639" cy="1593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46" y="704997"/>
            <a:ext cx="3768639" cy="14413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1" y="704997"/>
            <a:ext cx="35469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i="1" u="sng" dirty="0">
                <a:solidFill>
                  <a:srgbClr val="FFC000"/>
                </a:solidFill>
              </a:rPr>
              <a:t>feature probability </a:t>
            </a:r>
            <a:r>
              <a:rPr lang="en-US" sz="2800" dirty="0"/>
              <a:t>problem allows straightforward benchmarking</a:t>
            </a:r>
            <a:r>
              <a:rPr lang="mr-IN" sz="2800" dirty="0"/>
              <a:t>…</a:t>
            </a:r>
            <a:r>
              <a:rPr lang="en-AU" sz="2800" dirty="0"/>
              <a:t> get some handwriting, count the features!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264" y="4301726"/>
            <a:ext cx="6235700" cy="225147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882900" y="419100"/>
            <a:ext cx="1028700" cy="10414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55264" y="1960475"/>
            <a:ext cx="1028700" cy="10414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802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46" y="1491185"/>
            <a:ext cx="2410490" cy="10192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46" y="704997"/>
            <a:ext cx="2488575" cy="9517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35701" y="1308297"/>
            <a:ext cx="30770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i="1" u="sng" dirty="0">
                <a:solidFill>
                  <a:srgbClr val="7030A0"/>
                </a:solidFill>
              </a:rPr>
              <a:t>authorship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/>
              <a:t>problem is trickier</a:t>
            </a:r>
            <a:r>
              <a:rPr lang="mr-IN" sz="2800" dirty="0"/>
              <a:t>…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591" y="3437182"/>
            <a:ext cx="2987284" cy="1320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638" y="704997"/>
            <a:ext cx="1613004" cy="16254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8567" y="3755190"/>
            <a:ext cx="1743075" cy="17430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158" y="330200"/>
            <a:ext cx="5266642" cy="25273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5629" y="3296591"/>
            <a:ext cx="5266642" cy="25273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1409" y="3480043"/>
            <a:ext cx="246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/>
              <a:t>…</a:t>
            </a:r>
            <a:r>
              <a:rPr lang="en-AU" dirty="0"/>
              <a:t> a</a:t>
            </a:r>
            <a:r>
              <a:rPr lang="en-US" dirty="0"/>
              <a:t>re these equally “difficult” decisions? How would you know?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298" y="4403373"/>
            <a:ext cx="2085652" cy="9248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41409" y="4643176"/>
            <a:ext cx="246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/>
              <a:t>…</a:t>
            </a:r>
            <a:r>
              <a:rPr lang="en-AU" dirty="0"/>
              <a:t> a</a:t>
            </a:r>
            <a:r>
              <a:rPr lang="en-US" dirty="0" err="1"/>
              <a:t>nd</a:t>
            </a:r>
            <a:r>
              <a:rPr lang="en-US" dirty="0"/>
              <a:t> of course the difficulty </a:t>
            </a:r>
            <a:r>
              <a:rPr lang="en-US" dirty="0" err="1"/>
              <a:t>generalises</a:t>
            </a:r>
            <a:r>
              <a:rPr lang="en-US" dirty="0"/>
              <a:t> to the </a:t>
            </a:r>
            <a:r>
              <a:rPr lang="en-US" i="1" u="sng" dirty="0">
                <a:solidFill>
                  <a:srgbClr val="FF0000"/>
                </a:solidFill>
              </a:rPr>
              <a:t>process </a:t>
            </a:r>
            <a:r>
              <a:rPr lang="en-US" dirty="0"/>
              <a:t>problem too</a:t>
            </a:r>
          </a:p>
        </p:txBody>
      </p:sp>
    </p:spTree>
    <p:extLst>
      <p:ext uri="{BB962C8B-B14F-4D97-AF65-F5344CB8AC3E}">
        <p14:creationId xmlns:p14="http://schemas.microsoft.com/office/powerpoint/2010/main" val="18574441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0400" y="579120"/>
            <a:ext cx="5816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Were these written by the same person?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42" y="2409186"/>
            <a:ext cx="1969876" cy="832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01" y="3175609"/>
            <a:ext cx="2014332" cy="8931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945" y="1983365"/>
            <a:ext cx="1922392" cy="2149088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 rot="5400000">
            <a:off x="2388670" y="2700216"/>
            <a:ext cx="1384300" cy="8022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17693" y="996497"/>
            <a:ext cx="461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(*I’m </a:t>
            </a:r>
            <a:r>
              <a:rPr lang="en-US" dirty="0" err="1"/>
              <a:t>soooo</a:t>
            </a:r>
            <a:r>
              <a:rPr lang="en-US" dirty="0"/>
              <a:t> oversimplifying the data collection)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0818" y="2409186"/>
            <a:ext cx="32794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Very strong support for “yes”</a:t>
            </a:r>
          </a:p>
          <a:p>
            <a:pPr marL="342900" indent="-342900">
              <a:buAutoNum type="arabicPeriod"/>
            </a:pPr>
            <a:r>
              <a:rPr lang="en-US" dirty="0"/>
              <a:t>Qualified support for “yes”</a:t>
            </a:r>
          </a:p>
          <a:p>
            <a:pPr marL="342900" indent="-342900">
              <a:buAutoNum type="arabicPeriod"/>
            </a:pPr>
            <a:r>
              <a:rPr lang="en-US" dirty="0"/>
              <a:t>Evidence is inconclusive</a:t>
            </a:r>
          </a:p>
          <a:p>
            <a:pPr marL="342900" indent="-342900">
              <a:buAutoNum type="arabicPeriod"/>
            </a:pPr>
            <a:r>
              <a:rPr lang="en-US" dirty="0"/>
              <a:t>Qualified support for “no”</a:t>
            </a:r>
          </a:p>
          <a:p>
            <a:pPr marL="342900" indent="-342900">
              <a:buAutoNum type="arabicPeriod"/>
            </a:pPr>
            <a:r>
              <a:rPr lang="en-US" dirty="0"/>
              <a:t>Very strong support for “no”</a:t>
            </a:r>
          </a:p>
        </p:txBody>
      </p:sp>
    </p:spTree>
    <p:extLst>
      <p:ext uri="{BB962C8B-B14F-4D97-AF65-F5344CB8AC3E}">
        <p14:creationId xmlns:p14="http://schemas.microsoft.com/office/powerpoint/2010/main" val="7310540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467" y="3683000"/>
            <a:ext cx="17430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367" y="4554537"/>
            <a:ext cx="1210710" cy="121071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200067" y="316930"/>
            <a:ext cx="4521200" cy="2311400"/>
          </a:xfrm>
          <a:prstGeom prst="cloudCallout">
            <a:avLst>
              <a:gd name="adj1" fmla="val -5384"/>
              <a:gd name="adj2" fmla="val 888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81846" y="949579"/>
            <a:ext cx="2055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Psst</a:t>
            </a:r>
            <a:r>
              <a:rPr lang="mr-IN" dirty="0"/>
              <a:t>…</a:t>
            </a:r>
            <a:r>
              <a:rPr lang="en-AU" dirty="0"/>
              <a:t> Likert scales are tricky, so don’t screw this up?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9890" y="648942"/>
            <a:ext cx="1129875" cy="139187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3819567" y="1549400"/>
            <a:ext cx="4521200" cy="2133600"/>
          </a:xfrm>
          <a:prstGeom prst="cloudCallout">
            <a:avLst>
              <a:gd name="adj1" fmla="val -61564"/>
              <a:gd name="adj2" fmla="val 477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24899" y="2049507"/>
            <a:ext cx="2279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Wisdom of crowds models are tricky, so don’t screw this up?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580" y="2014116"/>
            <a:ext cx="963749" cy="10541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489189" y="3631647"/>
            <a:ext cx="4521200" cy="2133600"/>
          </a:xfrm>
          <a:prstGeom prst="cloudCallout">
            <a:avLst>
              <a:gd name="adj1" fmla="val -68025"/>
              <a:gd name="adj2" fmla="val -201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08821" y="4183107"/>
            <a:ext cx="2131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Experts don’t grow </a:t>
            </a:r>
            <a:r>
              <a:rPr lang="en-AU"/>
              <a:t>on trees so don’t screw this up?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634" y="3892273"/>
            <a:ext cx="838793" cy="12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8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700" y="985283"/>
            <a:ext cx="2342422" cy="23604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9846" y="318345"/>
            <a:ext cx="4424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police have a sample of handwriting from one of </a:t>
            </a:r>
            <a:r>
              <a:rPr lang="en-US" sz="3200"/>
              <a:t>our suspects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46" y="2686197"/>
            <a:ext cx="5136154" cy="2171700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flipV="1">
            <a:off x="2280378" y="2052219"/>
            <a:ext cx="1384300" cy="7981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068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07"/>
          <a:stretch/>
        </p:blipFill>
        <p:spPr>
          <a:xfrm>
            <a:off x="-165100" y="444500"/>
            <a:ext cx="7091606" cy="518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800100"/>
            <a:ext cx="1536700" cy="6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2882900"/>
            <a:ext cx="1536700" cy="6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380" y="5233104"/>
            <a:ext cx="1485620" cy="1624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9695" y="1296531"/>
            <a:ext cx="26122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Okay, let’s assume a latent “</a:t>
            </a:r>
            <a:r>
              <a:rPr lang="en-US" sz="2800" i="1" u="sng" dirty="0" err="1">
                <a:solidFill>
                  <a:srgbClr val="7030A0"/>
                </a:solidFill>
              </a:rPr>
              <a:t>authorness</a:t>
            </a:r>
            <a:r>
              <a:rPr lang="en-US" sz="2800" dirty="0"/>
              <a:t>” scale for each item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723900" y="2463800"/>
            <a:ext cx="5655486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31186" y="4559300"/>
            <a:ext cx="3806013" cy="6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6449" y="1193800"/>
            <a:ext cx="4841063" cy="106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010" y="4153815"/>
            <a:ext cx="1481289" cy="626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011" y="3367628"/>
            <a:ext cx="1590010" cy="608094"/>
          </a:xfrm>
          <a:prstGeom prst="rect">
            <a:avLst/>
          </a:prstGeom>
        </p:spPr>
      </p:pic>
      <p:sp>
        <p:nvSpPr>
          <p:cNvPr id="14" name="Up Arrow 13"/>
          <p:cNvSpPr/>
          <p:nvPr/>
        </p:nvSpPr>
        <p:spPr>
          <a:xfrm>
            <a:off x="4331010" y="2452164"/>
            <a:ext cx="575488" cy="69850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2002923" y="2425482"/>
            <a:ext cx="575488" cy="6985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030" y="3438711"/>
            <a:ext cx="1590010" cy="6080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051" y="4115715"/>
            <a:ext cx="1486872" cy="65931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526971" y="3175000"/>
            <a:ext cx="2135299" cy="193811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75333" y="3150665"/>
            <a:ext cx="2135299" cy="19926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933" y="1854293"/>
            <a:ext cx="431800" cy="279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998" y="1866900"/>
            <a:ext cx="4445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48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07"/>
          <a:stretch/>
        </p:blipFill>
        <p:spPr>
          <a:xfrm>
            <a:off x="-165100" y="444500"/>
            <a:ext cx="7091606" cy="518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800100"/>
            <a:ext cx="1536700" cy="6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2882900"/>
            <a:ext cx="1536700" cy="6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380" y="5233104"/>
            <a:ext cx="1485620" cy="1624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32675" y="2342802"/>
            <a:ext cx="27113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And a latent expertise </a:t>
            </a:r>
            <a:r>
              <a:rPr lang="en-US" sz="2800"/>
              <a:t>for each person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723900" y="4559300"/>
            <a:ext cx="5655486" cy="6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1500" y="2489200"/>
            <a:ext cx="3806013" cy="6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855944"/>
            <a:ext cx="1136813" cy="12708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958394"/>
            <a:ext cx="1159126" cy="97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716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07"/>
          <a:stretch/>
        </p:blipFill>
        <p:spPr>
          <a:xfrm>
            <a:off x="-165100" y="444500"/>
            <a:ext cx="7091606" cy="518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800100"/>
            <a:ext cx="1536700" cy="6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2882900"/>
            <a:ext cx="1536700" cy="6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39086" y="2463800"/>
            <a:ext cx="3806013" cy="6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2600" y="3276382"/>
            <a:ext cx="6235700" cy="194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99486" y="1663046"/>
            <a:ext cx="402414" cy="330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01" y="5199639"/>
            <a:ext cx="1346200" cy="16583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54792" y="1016000"/>
            <a:ext cx="2461808" cy="1251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49159" y="5219700"/>
            <a:ext cx="4948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 model Likert responding, we assume each person sets decision thresholds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866900" y="1130300"/>
            <a:ext cx="0" cy="1993900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65400" y="1104900"/>
            <a:ext cx="0" cy="1993900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68800" y="1104900"/>
            <a:ext cx="0" cy="1993900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70499" y="1104900"/>
            <a:ext cx="0" cy="1993900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27302" y="1303465"/>
            <a:ext cx="946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strong “yes”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9976" y="1303466"/>
            <a:ext cx="946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strong “no”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68394" y="1405141"/>
            <a:ext cx="94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inconc</a:t>
            </a:r>
            <a:r>
              <a:rPr lang="en-US" dirty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31184" y="1312807"/>
            <a:ext cx="946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qual.</a:t>
            </a:r>
          </a:p>
          <a:p>
            <a:pPr algn="ctr"/>
            <a:r>
              <a:rPr lang="en-US" dirty="0"/>
              <a:t>“yes”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30051" y="654952"/>
            <a:ext cx="946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qual.</a:t>
            </a:r>
          </a:p>
          <a:p>
            <a:pPr algn="ctr"/>
            <a:r>
              <a:rPr lang="en-US" dirty="0"/>
              <a:t>“no”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749" y="3175000"/>
            <a:ext cx="328723" cy="21647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450" y="3187482"/>
            <a:ext cx="328723" cy="21647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4436" y="3174782"/>
            <a:ext cx="328723" cy="2164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786" y="3174782"/>
            <a:ext cx="328723" cy="21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934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07"/>
          <a:stretch/>
        </p:blipFill>
        <p:spPr>
          <a:xfrm>
            <a:off x="-165100" y="444500"/>
            <a:ext cx="7091606" cy="518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800100"/>
            <a:ext cx="1536700" cy="6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2882900"/>
            <a:ext cx="1536700" cy="6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39086" y="2463800"/>
            <a:ext cx="3806013" cy="6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2600" y="4546600"/>
            <a:ext cx="6235700" cy="67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99486" y="1663046"/>
            <a:ext cx="402414" cy="330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01" y="5199639"/>
            <a:ext cx="1346200" cy="16583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54792" y="1016000"/>
            <a:ext cx="2461808" cy="1251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04243" y="5344831"/>
            <a:ext cx="3323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Each person can set their own thresholds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66900" y="1130300"/>
            <a:ext cx="0" cy="1993900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65400" y="1104900"/>
            <a:ext cx="0" cy="1993900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68800" y="1104900"/>
            <a:ext cx="0" cy="1993900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70499" y="1104900"/>
            <a:ext cx="0" cy="1993900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27302" y="1366965"/>
            <a:ext cx="94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9976" y="1303466"/>
            <a:ext cx="94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68394" y="1405141"/>
            <a:ext cx="94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31184" y="1376307"/>
            <a:ext cx="94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3550" y="956175"/>
            <a:ext cx="94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06600" y="3638202"/>
            <a:ext cx="695649" cy="527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208175" y="3530074"/>
            <a:ext cx="695649" cy="527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517940" y="3314700"/>
            <a:ext cx="695649" cy="94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903824" y="3320942"/>
            <a:ext cx="2928775" cy="1035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578100" y="4165599"/>
            <a:ext cx="695649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1193800" y="3009900"/>
            <a:ext cx="0" cy="1993900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15286" y="3009900"/>
            <a:ext cx="0" cy="1993900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721100" y="3009900"/>
            <a:ext cx="0" cy="1993900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816600" y="3009900"/>
            <a:ext cx="0" cy="1993900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555902" y="3282516"/>
            <a:ext cx="94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2176" y="3219017"/>
            <a:ext cx="94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30194" y="3257192"/>
            <a:ext cx="94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54984" y="3279158"/>
            <a:ext cx="94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93336" y="3213100"/>
            <a:ext cx="94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22332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07"/>
          <a:stretch/>
        </p:blipFill>
        <p:spPr>
          <a:xfrm>
            <a:off x="-165100" y="444500"/>
            <a:ext cx="7091606" cy="518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800100"/>
            <a:ext cx="1536700" cy="6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2882900"/>
            <a:ext cx="1536700" cy="6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39086" y="2463800"/>
            <a:ext cx="3806013" cy="6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2600" y="4546600"/>
            <a:ext cx="6235700" cy="67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99486" y="1789236"/>
            <a:ext cx="402414" cy="179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\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7886" y="308630"/>
            <a:ext cx="381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The model as a whole 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66900" y="1130300"/>
            <a:ext cx="0" cy="1993900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65400" y="1104900"/>
            <a:ext cx="0" cy="1993900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68800" y="1104900"/>
            <a:ext cx="0" cy="1993900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70499" y="1104900"/>
            <a:ext cx="0" cy="1993900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006600" y="3835662"/>
            <a:ext cx="695649" cy="29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1193800" y="3009900"/>
            <a:ext cx="0" cy="1993900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15286" y="3009900"/>
            <a:ext cx="0" cy="1993900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721100" y="3009900"/>
            <a:ext cx="0" cy="1993900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816600" y="3009900"/>
            <a:ext cx="0" cy="1993900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850" y="5105400"/>
            <a:ext cx="190500" cy="215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900" y="3842012"/>
            <a:ext cx="254000" cy="20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4635500"/>
            <a:ext cx="279400" cy="2159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436" y="723900"/>
            <a:ext cx="279400" cy="2159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05856" y="1050270"/>
            <a:ext cx="2058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characteristics of item (unknown)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1553" y="2362200"/>
            <a:ext cx="254000" cy="2032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765392" y="2666807"/>
            <a:ext cx="249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expertise of decision maker (unknown)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758" y="4024001"/>
            <a:ext cx="190500" cy="2159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894084" y="4315839"/>
            <a:ext cx="2058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response strategy adopted by the decision maker (unknown)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680198" y="444500"/>
            <a:ext cx="2240208" cy="1461607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680198" y="2165837"/>
            <a:ext cx="2240208" cy="1461607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680198" y="3904696"/>
            <a:ext cx="2240208" cy="1721404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540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4991100" y="4554315"/>
            <a:ext cx="889000" cy="889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300" y="4851400"/>
            <a:ext cx="533400" cy="34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100" y="2106915"/>
            <a:ext cx="381000" cy="34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2950" y="3448050"/>
            <a:ext cx="368300" cy="27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679" y="4898584"/>
            <a:ext cx="508000" cy="27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900" y="3340184"/>
            <a:ext cx="558800" cy="469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02401" y="2052528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true “</a:t>
            </a:r>
            <a:r>
              <a:rPr lang="en-US" dirty="0" err="1"/>
              <a:t>authorness</a:t>
            </a:r>
            <a:r>
              <a:rPr lang="en-US" dirty="0"/>
              <a:t>” of item j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02401" y="3067134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subjective impression of </a:t>
            </a:r>
            <a:r>
              <a:rPr lang="en-US" dirty="0" err="1"/>
              <a:t>authorness</a:t>
            </a:r>
            <a:r>
              <a:rPr lang="en-US" dirty="0"/>
              <a:t> for item j felt by person </a:t>
            </a:r>
            <a:r>
              <a:rPr lang="en-US" dirty="0" err="1"/>
              <a:t>i</a:t>
            </a:r>
            <a:r>
              <a:rPr lang="en-US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02399" y="4644251"/>
            <a:ext cx="2514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response category selected by person </a:t>
            </a:r>
            <a:r>
              <a:rPr lang="en-US" dirty="0" err="1"/>
              <a:t>i</a:t>
            </a:r>
            <a:r>
              <a:rPr lang="en-US" dirty="0"/>
              <a:t> when shown item j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5948" y="3048168"/>
            <a:ext cx="1315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expertise level of person </a:t>
            </a:r>
            <a:r>
              <a:rPr lang="en-US" dirty="0" err="1"/>
              <a:t>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01463" y="4343400"/>
            <a:ext cx="14625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decision threshold set by person </a:t>
            </a:r>
            <a:r>
              <a:rPr lang="en-US" dirty="0" err="1"/>
              <a:t>i</a:t>
            </a:r>
            <a:r>
              <a:rPr lang="en-US" dirty="0"/>
              <a:t> for response category 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22800" y="1371600"/>
            <a:ext cx="1625600" cy="48349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84800" y="583719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item j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470150" y="2565400"/>
            <a:ext cx="1911349" cy="36411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717800" y="4337050"/>
            <a:ext cx="1473200" cy="148744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116305" y="5898297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person </a:t>
            </a:r>
            <a:r>
              <a:rPr lang="en-US" dirty="0" err="1"/>
              <a:t>i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25718" y="5487249"/>
            <a:ext cx="1167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category k</a:t>
            </a:r>
          </a:p>
        </p:txBody>
      </p:sp>
      <p:sp>
        <p:nvSpPr>
          <p:cNvPr id="21" name="Oval 20"/>
          <p:cNvSpPr/>
          <p:nvPr/>
        </p:nvSpPr>
        <p:spPr>
          <a:xfrm>
            <a:off x="4991100" y="3107730"/>
            <a:ext cx="889000" cy="889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91100" y="1800845"/>
            <a:ext cx="889000" cy="88900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22600" y="3119316"/>
            <a:ext cx="889000" cy="88900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64775" y="4554315"/>
            <a:ext cx="889000" cy="88900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22" idx="4"/>
            <a:endCxn id="21" idx="0"/>
          </p:cNvCxnSpPr>
          <p:nvPr/>
        </p:nvCxnSpPr>
        <p:spPr>
          <a:xfrm>
            <a:off x="5435600" y="2689845"/>
            <a:ext cx="0" cy="417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0" idx="0"/>
          </p:cNvCxnSpPr>
          <p:nvPr/>
        </p:nvCxnSpPr>
        <p:spPr>
          <a:xfrm>
            <a:off x="5435600" y="3990464"/>
            <a:ext cx="0" cy="563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6"/>
            <a:endCxn id="21" idx="2"/>
          </p:cNvCxnSpPr>
          <p:nvPr/>
        </p:nvCxnSpPr>
        <p:spPr>
          <a:xfrm flipV="1">
            <a:off x="3911600" y="3552230"/>
            <a:ext cx="1079500" cy="11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4" idx="6"/>
            <a:endCxn id="20" idx="2"/>
          </p:cNvCxnSpPr>
          <p:nvPr/>
        </p:nvCxnSpPr>
        <p:spPr>
          <a:xfrm>
            <a:off x="3953775" y="4998815"/>
            <a:ext cx="10373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470150" y="381101"/>
            <a:ext cx="381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The model as a whole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45890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467" y="3683000"/>
            <a:ext cx="1743075" cy="1743075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200067" y="316930"/>
            <a:ext cx="4521200" cy="2311400"/>
          </a:xfrm>
          <a:prstGeom prst="cloudCallout">
            <a:avLst>
              <a:gd name="adj1" fmla="val -5384"/>
              <a:gd name="adj2" fmla="val 888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520" y="811198"/>
            <a:ext cx="962929" cy="1186217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3819567" y="1549400"/>
            <a:ext cx="4521200" cy="2133600"/>
          </a:xfrm>
          <a:prstGeom prst="cloudCallout">
            <a:avLst>
              <a:gd name="adj1" fmla="val -61564"/>
              <a:gd name="adj2" fmla="val 477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885" y="2033937"/>
            <a:ext cx="963749" cy="1054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428" y="648942"/>
            <a:ext cx="1498387" cy="15107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680" y="1835159"/>
            <a:ext cx="1498387" cy="151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504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467" y="3683000"/>
            <a:ext cx="1743075" cy="1743075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200067" y="316930"/>
            <a:ext cx="4521200" cy="2311400"/>
          </a:xfrm>
          <a:prstGeom prst="cloudCallout">
            <a:avLst>
              <a:gd name="adj1" fmla="val -5384"/>
              <a:gd name="adj2" fmla="val 888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520" y="811198"/>
            <a:ext cx="962929" cy="1186217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3819567" y="1549400"/>
            <a:ext cx="4521200" cy="2133600"/>
          </a:xfrm>
          <a:prstGeom prst="cloudCallout">
            <a:avLst>
              <a:gd name="adj1" fmla="val -61564"/>
              <a:gd name="adj2" fmla="val 477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885" y="2033937"/>
            <a:ext cx="963749" cy="10541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489189" y="3631647"/>
            <a:ext cx="4521200" cy="2133600"/>
          </a:xfrm>
          <a:prstGeom prst="cloudCallout">
            <a:avLst>
              <a:gd name="adj1" fmla="val -68025"/>
              <a:gd name="adj2" fmla="val -201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21075" y="4221396"/>
            <a:ext cx="1852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/>
              <a:t>Are you </a:t>
            </a:r>
            <a:r>
              <a:rPr lang="en-AU" dirty="0"/>
              <a:t>going somewhere useful with this?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634" y="3892273"/>
            <a:ext cx="838793" cy="1258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428" y="648942"/>
            <a:ext cx="1498387" cy="15107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680" y="1835159"/>
            <a:ext cx="1498387" cy="15107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47019" y="6308857"/>
            <a:ext cx="1246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Oh, right</a:t>
            </a:r>
            <a:r>
              <a:rPr lang="mr-IN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7274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563" y="2970049"/>
            <a:ext cx="2133601" cy="902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811" y="2137597"/>
            <a:ext cx="2164353" cy="8277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728" y="4040877"/>
            <a:ext cx="1261839" cy="1271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3" y="4005164"/>
            <a:ext cx="1271580" cy="13429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453" t="5690" r="-10" b="-71"/>
          <a:stretch/>
        </p:blipFill>
        <p:spPr>
          <a:xfrm>
            <a:off x="4330700" y="1529601"/>
            <a:ext cx="3849863" cy="50362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4661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Estimates of “latent strength of evidence”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BAF10D-9AC2-E243-88EF-7E7645F8949D}"/>
              </a:ext>
            </a:extLst>
          </p:cNvPr>
          <p:cNvSpPr txBox="1"/>
          <p:nvPr/>
        </p:nvSpPr>
        <p:spPr>
          <a:xfrm>
            <a:off x="3000454" y="2071669"/>
            <a:ext cx="1667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likely to be same author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EEE208-4FB7-7141-AAF9-0EA4684C5B5A}"/>
              </a:ext>
            </a:extLst>
          </p:cNvPr>
          <p:cNvSpPr txBox="1"/>
          <p:nvPr/>
        </p:nvSpPr>
        <p:spPr>
          <a:xfrm>
            <a:off x="2905167" y="5024962"/>
            <a:ext cx="185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likely to be different author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EA2CD107-176A-5D4C-B6C6-F1646D18208C}"/>
              </a:ext>
            </a:extLst>
          </p:cNvPr>
          <p:cNvSpPr/>
          <p:nvPr/>
        </p:nvSpPr>
        <p:spPr>
          <a:xfrm>
            <a:off x="3465494" y="4040877"/>
            <a:ext cx="634701" cy="9068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413C78A1-AA9D-2643-B63B-FCF9008E50A7}"/>
              </a:ext>
            </a:extLst>
          </p:cNvPr>
          <p:cNvSpPr/>
          <p:nvPr/>
        </p:nvSpPr>
        <p:spPr>
          <a:xfrm flipV="1">
            <a:off x="3465493" y="2877835"/>
            <a:ext cx="634701" cy="9068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6BCB3D-46A7-2C42-952C-29EFCE98D762}"/>
              </a:ext>
            </a:extLst>
          </p:cNvPr>
          <p:cNvSpPr txBox="1"/>
          <p:nvPr/>
        </p:nvSpPr>
        <p:spPr>
          <a:xfrm>
            <a:off x="6211904" y="4553944"/>
            <a:ext cx="1667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Optimal cutoff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CF67205-4E45-1E4F-8916-8463B21284B9}"/>
              </a:ext>
            </a:extLst>
          </p:cNvPr>
          <p:cNvCxnSpPr/>
          <p:nvPr/>
        </p:nvCxnSpPr>
        <p:spPr>
          <a:xfrm flipV="1">
            <a:off x="7444292" y="4005164"/>
            <a:ext cx="0" cy="489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8526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16785" y="1137040"/>
            <a:ext cx="8543165" cy="5456758"/>
            <a:chOff x="918335" y="1401242"/>
            <a:chExt cx="7716145" cy="48344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8335" y="1706691"/>
              <a:ext cx="7662930" cy="439355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044700" y="1536700"/>
              <a:ext cx="812800" cy="469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971165" y="1536700"/>
              <a:ext cx="812800" cy="469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869815" y="1401242"/>
              <a:ext cx="812800" cy="469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821680" y="1401242"/>
              <a:ext cx="812800" cy="469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16785" y="205680"/>
            <a:ext cx="795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It estimates the decision strategy and expertise level for each person (training tool?)</a:t>
            </a:r>
          </a:p>
        </p:txBody>
      </p:sp>
    </p:spTree>
    <p:extLst>
      <p:ext uri="{BB962C8B-B14F-4D97-AF65-F5344CB8AC3E}">
        <p14:creationId xmlns:p14="http://schemas.microsoft.com/office/powerpoint/2010/main" val="807149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02301" y="1238359"/>
            <a:ext cx="269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i="1" u="sng" dirty="0">
                <a:solidFill>
                  <a:srgbClr val="FF0000"/>
                </a:solidFill>
              </a:rPr>
              <a:t>process </a:t>
            </a:r>
            <a:r>
              <a:rPr lang="en-US" sz="2800" dirty="0"/>
              <a:t>problem: were these written in the same </a:t>
            </a:r>
            <a:r>
              <a:rPr lang="en-US" sz="2800" i="1" dirty="0"/>
              <a:t>way</a:t>
            </a:r>
            <a:r>
              <a:rPr lang="en-US" sz="2800" dirty="0"/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600" y="3860947"/>
            <a:ext cx="2692400" cy="300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45" y="2038497"/>
            <a:ext cx="3768639" cy="1593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46" y="704997"/>
            <a:ext cx="3768639" cy="14413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9901" y="47625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the author trying to “disguise” their handwriting or mimic someone else’s</a:t>
            </a:r>
            <a:r>
              <a:rPr lang="mr-IN" dirty="0"/>
              <a:t>…</a:t>
            </a:r>
            <a:r>
              <a:rPr lang="en-AU" dirty="0"/>
              <a:t> or is it a “natural” process?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642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363" y="3193837"/>
            <a:ext cx="2133601" cy="902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611" y="2361385"/>
            <a:ext cx="2164353" cy="8277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6500" y="92697"/>
            <a:ext cx="7023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It looks at how experts adapt the response strategy when the data are “malicious” (lot of “</a:t>
            </a:r>
            <a:r>
              <a:rPr lang="en-US" sz="3200" dirty="0" err="1"/>
              <a:t>inconclusives</a:t>
            </a:r>
            <a:r>
              <a:rPr lang="en-US" sz="3200" dirty="0"/>
              <a:t>”)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125" y="4301750"/>
            <a:ext cx="1261839" cy="1271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" y="4266037"/>
            <a:ext cx="1271580" cy="13429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2" r="50422"/>
          <a:stretch/>
        </p:blipFill>
        <p:spPr>
          <a:xfrm>
            <a:off x="3876035" y="1893308"/>
            <a:ext cx="3889420" cy="48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603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363" y="3193837"/>
            <a:ext cx="2133601" cy="902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611" y="2361385"/>
            <a:ext cx="2164353" cy="8277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8400" y="397497"/>
            <a:ext cx="7023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But it also reveals how “malicious” data still manages to mess with people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125" y="4301750"/>
            <a:ext cx="1261839" cy="1271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" y="4266037"/>
            <a:ext cx="1271580" cy="13429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844" t="7986" r="-422" b="136"/>
          <a:stretch/>
        </p:blipFill>
        <p:spPr>
          <a:xfrm>
            <a:off x="3876035" y="1893308"/>
            <a:ext cx="3889420" cy="48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309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467" y="3683000"/>
            <a:ext cx="1743075" cy="1743075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200067" y="316930"/>
            <a:ext cx="4521200" cy="2311400"/>
          </a:xfrm>
          <a:prstGeom prst="cloudCallout">
            <a:avLst>
              <a:gd name="adj1" fmla="val -5384"/>
              <a:gd name="adj2" fmla="val 888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520" y="811198"/>
            <a:ext cx="962929" cy="1186217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3819567" y="1549400"/>
            <a:ext cx="4521200" cy="2133600"/>
          </a:xfrm>
          <a:prstGeom prst="cloudCallout">
            <a:avLst>
              <a:gd name="adj1" fmla="val -61564"/>
              <a:gd name="adj2" fmla="val 477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885" y="2033937"/>
            <a:ext cx="963749" cy="10541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489189" y="3631647"/>
            <a:ext cx="4521200" cy="2133600"/>
          </a:xfrm>
          <a:prstGeom prst="cloudCallout">
            <a:avLst>
              <a:gd name="adj1" fmla="val -68025"/>
              <a:gd name="adj2" fmla="val -201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634" y="3892273"/>
            <a:ext cx="838793" cy="1258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428" y="648942"/>
            <a:ext cx="1498387" cy="15107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680" y="1835159"/>
            <a:ext cx="1498387" cy="15107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66542" y="5580581"/>
            <a:ext cx="220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/>
              <a:t>Everyone happy now?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691" y="3930952"/>
            <a:ext cx="1498387" cy="151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317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960B68-3D2B-724D-93EB-32D6B7070FC7}"/>
              </a:ext>
            </a:extLst>
          </p:cNvPr>
          <p:cNvSpPr txBox="1"/>
          <p:nvPr/>
        </p:nvSpPr>
        <p:spPr>
          <a:xfrm>
            <a:off x="1168400" y="397497"/>
            <a:ext cx="702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Current directions?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25DF83-FC31-D449-8260-E840F471B61D}"/>
              </a:ext>
            </a:extLst>
          </p:cNvPr>
          <p:cNvSpPr txBox="1"/>
          <p:nvPr/>
        </p:nvSpPr>
        <p:spPr>
          <a:xfrm>
            <a:off x="1168400" y="3431853"/>
            <a:ext cx="3378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Extend the analysis to cover wider range of data sets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4FC4BA-583E-9849-816A-D618F89F44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03" y="1225747"/>
            <a:ext cx="2516775" cy="13910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F303AA-02B1-274C-B7AD-67FDA68768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678" y="1366006"/>
            <a:ext cx="1700007" cy="1184431"/>
          </a:xfrm>
          <a:prstGeom prst="rect">
            <a:avLst/>
          </a:prstGeom>
        </p:spPr>
      </p:pic>
      <p:sp>
        <p:nvSpPr>
          <p:cNvPr id="13" name="Up Arrow 12">
            <a:extLst>
              <a:ext uri="{FF2B5EF4-FFF2-40B4-BE49-F238E27FC236}">
                <a16:creationId xmlns:a16="http://schemas.microsoft.com/office/drawing/2014/main" id="{0982ACC3-6B19-2345-9417-FD5735A5F0F9}"/>
              </a:ext>
            </a:extLst>
          </p:cNvPr>
          <p:cNvSpPr/>
          <p:nvPr/>
        </p:nvSpPr>
        <p:spPr>
          <a:xfrm>
            <a:off x="1878290" y="2757067"/>
            <a:ext cx="692788" cy="5362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3FD155EE-9B9E-6341-A349-121612875554}"/>
              </a:ext>
            </a:extLst>
          </p:cNvPr>
          <p:cNvSpPr/>
          <p:nvPr/>
        </p:nvSpPr>
        <p:spPr>
          <a:xfrm>
            <a:off x="3488009" y="2757067"/>
            <a:ext cx="692788" cy="5362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19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960B68-3D2B-724D-93EB-32D6B7070FC7}"/>
              </a:ext>
            </a:extLst>
          </p:cNvPr>
          <p:cNvSpPr txBox="1"/>
          <p:nvPr/>
        </p:nvSpPr>
        <p:spPr>
          <a:xfrm>
            <a:off x="1168400" y="397497"/>
            <a:ext cx="702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Current directions?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25DF83-FC31-D449-8260-E840F471B61D}"/>
              </a:ext>
            </a:extLst>
          </p:cNvPr>
          <p:cNvSpPr txBox="1"/>
          <p:nvPr/>
        </p:nvSpPr>
        <p:spPr>
          <a:xfrm>
            <a:off x="1168400" y="3431853"/>
            <a:ext cx="3378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Extend the analysis to cover wider range of data sets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7C65AD-23ED-3A4F-A164-AE12E2E40F65}"/>
              </a:ext>
            </a:extLst>
          </p:cNvPr>
          <p:cNvSpPr txBox="1"/>
          <p:nvPr/>
        </p:nvSpPr>
        <p:spPr>
          <a:xfrm>
            <a:off x="5900623" y="1279739"/>
            <a:ext cx="2194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covariates: how does performance relate to features that experts verbally report relying on?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4FC4BA-583E-9849-816A-D618F89F44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03" y="1225747"/>
            <a:ext cx="2516775" cy="13910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F303AA-02B1-274C-B7AD-67FDA68768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678" y="1366006"/>
            <a:ext cx="1700007" cy="1184431"/>
          </a:xfrm>
          <a:prstGeom prst="rect">
            <a:avLst/>
          </a:prstGeom>
        </p:spPr>
      </p:pic>
      <p:sp>
        <p:nvSpPr>
          <p:cNvPr id="13" name="Up Arrow 12">
            <a:extLst>
              <a:ext uri="{FF2B5EF4-FFF2-40B4-BE49-F238E27FC236}">
                <a16:creationId xmlns:a16="http://schemas.microsoft.com/office/drawing/2014/main" id="{0982ACC3-6B19-2345-9417-FD5735A5F0F9}"/>
              </a:ext>
            </a:extLst>
          </p:cNvPr>
          <p:cNvSpPr/>
          <p:nvPr/>
        </p:nvSpPr>
        <p:spPr>
          <a:xfrm>
            <a:off x="1878290" y="2757067"/>
            <a:ext cx="692788" cy="5362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3FD155EE-9B9E-6341-A349-121612875554}"/>
              </a:ext>
            </a:extLst>
          </p:cNvPr>
          <p:cNvSpPr/>
          <p:nvPr/>
        </p:nvSpPr>
        <p:spPr>
          <a:xfrm>
            <a:off x="3488009" y="2757067"/>
            <a:ext cx="692788" cy="5362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asted-image.jpg" descr="pasted-image.jpg">
            <a:extLst>
              <a:ext uri="{FF2B5EF4-FFF2-40B4-BE49-F238E27FC236}">
                <a16:creationId xmlns:a16="http://schemas.microsoft.com/office/drawing/2014/main" id="{BC998417-BADD-3D43-860C-3660290813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45935" y="3169500"/>
            <a:ext cx="1492455" cy="203055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Oval Callout 16">
            <a:extLst>
              <a:ext uri="{FF2B5EF4-FFF2-40B4-BE49-F238E27FC236}">
                <a16:creationId xmlns:a16="http://schemas.microsoft.com/office/drawing/2014/main" id="{A4E0110A-956E-D649-AD34-97944AD606ED}"/>
              </a:ext>
            </a:extLst>
          </p:cNvPr>
          <p:cNvSpPr/>
          <p:nvPr/>
        </p:nvSpPr>
        <p:spPr>
          <a:xfrm>
            <a:off x="4991548" y="2780403"/>
            <a:ext cx="2006355" cy="1156896"/>
          </a:xfrm>
          <a:prstGeom prst="wedgeEllipseCallout">
            <a:avLst>
              <a:gd name="adj1" fmla="val 66564"/>
              <a:gd name="adj2" fmla="val 476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Slant? </a:t>
            </a:r>
          </a:p>
          <a:p>
            <a:pPr algn="ctr"/>
            <a:r>
              <a:rPr lang="en-US" dirty="0"/>
              <a:t>Turns? Pen lifts?</a:t>
            </a:r>
          </a:p>
        </p:txBody>
      </p:sp>
    </p:spTree>
    <p:extLst>
      <p:ext uri="{BB962C8B-B14F-4D97-AF65-F5344CB8AC3E}">
        <p14:creationId xmlns:p14="http://schemas.microsoft.com/office/powerpoint/2010/main" val="7626022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960B68-3D2B-724D-93EB-32D6B7070FC7}"/>
              </a:ext>
            </a:extLst>
          </p:cNvPr>
          <p:cNvSpPr txBox="1"/>
          <p:nvPr/>
        </p:nvSpPr>
        <p:spPr>
          <a:xfrm>
            <a:off x="1168400" y="397497"/>
            <a:ext cx="702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Current directions?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25DF83-FC31-D449-8260-E840F471B61D}"/>
              </a:ext>
            </a:extLst>
          </p:cNvPr>
          <p:cNvSpPr txBox="1"/>
          <p:nvPr/>
        </p:nvSpPr>
        <p:spPr>
          <a:xfrm>
            <a:off x="1168400" y="3431853"/>
            <a:ext cx="3378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Extend the analysis to cover wider range of data sets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7C65AD-23ED-3A4F-A164-AE12E2E40F65}"/>
              </a:ext>
            </a:extLst>
          </p:cNvPr>
          <p:cNvSpPr txBox="1"/>
          <p:nvPr/>
        </p:nvSpPr>
        <p:spPr>
          <a:xfrm>
            <a:off x="5900623" y="1279739"/>
            <a:ext cx="2194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covariates: how does performance relate to features that experts verbally report relying 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076170-7967-DD4F-96AE-33461E2FEEED}"/>
              </a:ext>
            </a:extLst>
          </p:cNvPr>
          <p:cNvSpPr txBox="1"/>
          <p:nvPr/>
        </p:nvSpPr>
        <p:spPr>
          <a:xfrm>
            <a:off x="290051" y="4992169"/>
            <a:ext cx="2809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effective are the visual “</a:t>
            </a:r>
            <a:r>
              <a:rPr lang="en-US" dirty="0" err="1"/>
              <a:t>pepsi</a:t>
            </a:r>
            <a:r>
              <a:rPr lang="en-US" dirty="0"/>
              <a:t> plot” representations as training tools (e.g., inducing criterion shift?)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4FC4BA-583E-9849-816A-D618F89F44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03" y="1225747"/>
            <a:ext cx="2516775" cy="13910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F303AA-02B1-274C-B7AD-67FDA68768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678" y="1366006"/>
            <a:ext cx="1700007" cy="1184431"/>
          </a:xfrm>
          <a:prstGeom prst="rect">
            <a:avLst/>
          </a:prstGeom>
        </p:spPr>
      </p:pic>
      <p:sp>
        <p:nvSpPr>
          <p:cNvPr id="13" name="Up Arrow 12">
            <a:extLst>
              <a:ext uri="{FF2B5EF4-FFF2-40B4-BE49-F238E27FC236}">
                <a16:creationId xmlns:a16="http://schemas.microsoft.com/office/drawing/2014/main" id="{0982ACC3-6B19-2345-9417-FD5735A5F0F9}"/>
              </a:ext>
            </a:extLst>
          </p:cNvPr>
          <p:cNvSpPr/>
          <p:nvPr/>
        </p:nvSpPr>
        <p:spPr>
          <a:xfrm>
            <a:off x="1878290" y="2757067"/>
            <a:ext cx="692788" cy="5362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3FD155EE-9B9E-6341-A349-121612875554}"/>
              </a:ext>
            </a:extLst>
          </p:cNvPr>
          <p:cNvSpPr/>
          <p:nvPr/>
        </p:nvSpPr>
        <p:spPr>
          <a:xfrm>
            <a:off x="3488009" y="2757067"/>
            <a:ext cx="692788" cy="5362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asted-image.jpg" descr="pasted-image.jpg">
            <a:extLst>
              <a:ext uri="{FF2B5EF4-FFF2-40B4-BE49-F238E27FC236}">
                <a16:creationId xmlns:a16="http://schemas.microsoft.com/office/drawing/2014/main" id="{BC998417-BADD-3D43-860C-3660290813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45935" y="3169500"/>
            <a:ext cx="1492455" cy="203055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Oval Callout 16">
            <a:extLst>
              <a:ext uri="{FF2B5EF4-FFF2-40B4-BE49-F238E27FC236}">
                <a16:creationId xmlns:a16="http://schemas.microsoft.com/office/drawing/2014/main" id="{A4E0110A-956E-D649-AD34-97944AD606ED}"/>
              </a:ext>
            </a:extLst>
          </p:cNvPr>
          <p:cNvSpPr/>
          <p:nvPr/>
        </p:nvSpPr>
        <p:spPr>
          <a:xfrm>
            <a:off x="4991548" y="2780403"/>
            <a:ext cx="2006355" cy="1156896"/>
          </a:xfrm>
          <a:prstGeom prst="wedgeEllipseCallout">
            <a:avLst>
              <a:gd name="adj1" fmla="val 66564"/>
              <a:gd name="adj2" fmla="val 476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Slant? </a:t>
            </a:r>
          </a:p>
          <a:p>
            <a:pPr algn="ctr"/>
            <a:r>
              <a:rPr lang="en-US" dirty="0"/>
              <a:t>Turns? Pen lifts?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020C91A-C588-1B46-90D1-ABB46450D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488" y="4702878"/>
            <a:ext cx="1854200" cy="6731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F83C6D9-A3DD-6541-84C6-50DDCB925AA3}"/>
              </a:ext>
            </a:extLst>
          </p:cNvPr>
          <p:cNvSpPr txBox="1"/>
          <p:nvPr/>
        </p:nvSpPr>
        <p:spPr>
          <a:xfrm>
            <a:off x="4734720" y="4862753"/>
            <a:ext cx="156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“don’t change”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5E016FC-291A-1B4B-B001-1B65B80818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9847" y="5332946"/>
            <a:ext cx="1536700" cy="711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A550134-FA96-6541-AFF4-7BDABB2F3210}"/>
              </a:ext>
            </a:extLst>
          </p:cNvPr>
          <p:cNvSpPr txBox="1"/>
          <p:nvPr/>
        </p:nvSpPr>
        <p:spPr>
          <a:xfrm>
            <a:off x="4676698" y="5506064"/>
            <a:ext cx="2728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“call things forgeries more”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DA1EF16-B7A0-C747-9350-C0D41B8F9A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9847" y="6041985"/>
            <a:ext cx="1612900" cy="6985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A519933-A41F-EF45-ABC7-1F51D28E5561}"/>
              </a:ext>
            </a:extLst>
          </p:cNvPr>
          <p:cNvSpPr txBox="1"/>
          <p:nvPr/>
        </p:nvSpPr>
        <p:spPr>
          <a:xfrm>
            <a:off x="4679414" y="6179226"/>
            <a:ext cx="2298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“revisit basic training?”</a:t>
            </a:r>
          </a:p>
        </p:txBody>
      </p:sp>
    </p:spTree>
    <p:extLst>
      <p:ext uri="{BB962C8B-B14F-4D97-AF65-F5344CB8AC3E}">
        <p14:creationId xmlns:p14="http://schemas.microsoft.com/office/powerpoint/2010/main" val="10503392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875267"/>
            <a:ext cx="7226300" cy="3183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8400" y="1010682"/>
            <a:ext cx="702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Thanks!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52715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34" y="1370706"/>
            <a:ext cx="7754144" cy="45793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1700" y="1689100"/>
            <a:ext cx="2743200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84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1371600" y="596900"/>
            <a:ext cx="2324100" cy="2324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371600" y="2921000"/>
            <a:ext cx="2324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371600" y="596900"/>
            <a:ext cx="0" cy="231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620407" y="2411969"/>
            <a:ext cx="254000" cy="25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22057" y="1890237"/>
            <a:ext cx="254000" cy="25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45572" y="1376919"/>
            <a:ext cx="254000" cy="25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14701" y="749301"/>
            <a:ext cx="254000" cy="25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948244" y="1902937"/>
            <a:ext cx="2197101" cy="1030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48244" y="2933700"/>
            <a:ext cx="2324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948244" y="609600"/>
            <a:ext cx="0" cy="231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161702" y="2633016"/>
            <a:ext cx="254000" cy="25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29407" y="2380047"/>
            <a:ext cx="254000" cy="25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95023" y="2126047"/>
            <a:ext cx="254000" cy="25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888748" y="1826394"/>
            <a:ext cx="254000" cy="25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350173" y="4112390"/>
            <a:ext cx="2324100" cy="2324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50173" y="6436490"/>
            <a:ext cx="2324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350173" y="4112390"/>
            <a:ext cx="0" cy="231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563806" y="5486400"/>
            <a:ext cx="254000" cy="25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133820" y="5775058"/>
            <a:ext cx="254000" cy="25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586044" y="4528397"/>
            <a:ext cx="254000" cy="25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293274" y="4730061"/>
            <a:ext cx="254000" cy="25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5007420" y="5306356"/>
            <a:ext cx="2197101" cy="1030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007420" y="6337119"/>
            <a:ext cx="2324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007420" y="4013019"/>
            <a:ext cx="0" cy="231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5238563" y="5593045"/>
            <a:ext cx="254000" cy="25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792794" y="6037465"/>
            <a:ext cx="254000" cy="25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295023" y="5109854"/>
            <a:ext cx="254000" cy="25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950521" y="5723487"/>
            <a:ext cx="254000" cy="25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28162" y="3285012"/>
            <a:ext cx="1406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 BIAS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65563" y="3304052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 BIAS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695700" y="3076484"/>
            <a:ext cx="1504763" cy="768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445798" y="1567071"/>
            <a:ext cx="1443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LOW</a:t>
            </a:r>
          </a:p>
          <a:p>
            <a:pPr algn="ctr"/>
            <a:r>
              <a:rPr lang="en-US" b="1" dirty="0"/>
              <a:t>VARIANCE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449065" y="4013019"/>
            <a:ext cx="1443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HIGH</a:t>
            </a:r>
          </a:p>
          <a:p>
            <a:pPr algn="ctr"/>
            <a:r>
              <a:rPr lang="en-US" b="1" dirty="0"/>
              <a:t>VARIANCE</a:t>
            </a:r>
          </a:p>
        </p:txBody>
      </p:sp>
      <p:sp>
        <p:nvSpPr>
          <p:cNvPr id="53" name="Right Arrow 52"/>
          <p:cNvSpPr/>
          <p:nvPr/>
        </p:nvSpPr>
        <p:spPr>
          <a:xfrm rot="5400000">
            <a:off x="7381469" y="2692309"/>
            <a:ext cx="1504763" cy="768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60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45" y="2038497"/>
            <a:ext cx="3768639" cy="1593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46" y="704997"/>
            <a:ext cx="3768639" cy="14413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02301" y="1238359"/>
            <a:ext cx="30770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i="1" u="sng" dirty="0">
                <a:solidFill>
                  <a:srgbClr val="7030A0"/>
                </a:solidFill>
              </a:rPr>
              <a:t>authorship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/>
              <a:t>problem: were these written by same </a:t>
            </a:r>
            <a:r>
              <a:rPr lang="en-US" sz="2800" i="1" dirty="0"/>
              <a:t>person</a:t>
            </a:r>
            <a:r>
              <a:rPr lang="en-US" sz="2800" dirty="0"/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600" y="3860947"/>
            <a:ext cx="2692400" cy="3009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9901" y="47625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Can you tell the difference between a forgery, a genuine sample, and someone trying to disguise their identity?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647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45" y="2038497"/>
            <a:ext cx="3768639" cy="1593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46" y="704997"/>
            <a:ext cx="3768639" cy="14413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02301" y="1238359"/>
            <a:ext cx="30770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i="1" u="sng" dirty="0">
                <a:solidFill>
                  <a:srgbClr val="00B050"/>
                </a:solidFill>
              </a:rPr>
              <a:t>feature match </a:t>
            </a:r>
            <a:r>
              <a:rPr lang="en-US" sz="2800" dirty="0"/>
              <a:t>problem: what are the relevant features, and do the samples match?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600" y="3860947"/>
            <a:ext cx="26924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02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45" y="2038497"/>
            <a:ext cx="3768639" cy="1593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46" y="704997"/>
            <a:ext cx="3768639" cy="14413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7501" y="1022915"/>
            <a:ext cx="35469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i="1" u="sng" dirty="0">
                <a:solidFill>
                  <a:srgbClr val="FFC000"/>
                </a:solidFill>
              </a:rPr>
              <a:t>feature probability </a:t>
            </a:r>
            <a:r>
              <a:rPr lang="en-US" sz="2800" dirty="0"/>
              <a:t>problem: how likely is it that a random sample of handwriting has this feature?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600" y="3860947"/>
            <a:ext cx="26924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14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1479</TotalTime>
  <Words>1226</Words>
  <Application>Microsoft Macintosh PowerPoint</Application>
  <PresentationFormat>On-screen Show (4:3)</PresentationFormat>
  <Paragraphs>187</Paragraphs>
  <Slides>68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Calibri</vt:lpstr>
      <vt:lpstr>Gill Sans MT</vt:lpstr>
      <vt:lpstr>Mangal</vt:lpstr>
      <vt:lpstr>Office Theme</vt:lpstr>
      <vt:lpstr>What do the experts know?      A hierarchical Bayesian approach for assessing and aggregating the predictions of forensic handwriting experts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flexible behavioural experiments through the browser: A tutorial in jsPsych &amp; Google app engine</dc:title>
  <dc:creator>Dan</dc:creator>
  <cp:lastModifiedBy>Dani Navarro</cp:lastModifiedBy>
  <cp:revision>120</cp:revision>
  <dcterms:created xsi:type="dcterms:W3CDTF">2017-09-09T21:20:59Z</dcterms:created>
  <dcterms:modified xsi:type="dcterms:W3CDTF">2018-04-06T05:28:21Z</dcterms:modified>
</cp:coreProperties>
</file>